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1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3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3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0420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AD7AFA5-DA5A-4632-B90D-57C82AA922C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33350" cy="685800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1ACC7B-D758-4DA4-B16F-F4D286018254}"/>
              </a:ext>
            </a:extLst>
          </p:cNvPr>
          <p:cNvSpPr>
            <a:spLocks noGrp="1"/>
          </p:cNvSpPr>
          <p:nvPr/>
        </p:nvSpPr>
        <p:spPr>
          <a:xfrm>
            <a:off x="8191500" y="0"/>
            <a:ext cx="4000500" cy="68580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A96D2F3-9AF1-45D7-B1C1-56E66A48B290}"/>
              </a:ext>
            </a:extLst>
          </p:cNvPr>
          <p:cNvSpPr>
            <a:spLocks noGrp="1"/>
          </p:cNvSpPr>
          <p:nvPr/>
        </p:nvSpPr>
        <p:spPr>
          <a:xfrm>
            <a:off x="666750" y="1000125"/>
            <a:ext cx="8096250" cy="1714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43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43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WORKPLACE</a:t>
            </a:r>
          </a:p>
          <a:p>
            <a:pPr>
              <a:defRPr sz="43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43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LEGAL COMPLIANCE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5B2372-3C8F-47A2-AB61-147FF34C3F55}"/>
              </a:ext>
            </a:extLst>
          </p:cNvPr>
          <p:cNvSpPr>
            <a:spLocks noGrp="1"/>
          </p:cNvSpPr>
          <p:nvPr/>
        </p:nvSpPr>
        <p:spPr>
          <a:xfrm>
            <a:off x="685800" y="2924175"/>
            <a:ext cx="73342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10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rPr>
              <a:t>What Every Manager Must Know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F987C6-D720-48DC-80AD-A71D016D4478}"/>
              </a:ext>
            </a:extLst>
          </p:cNvPr>
          <p:cNvSpPr>
            <a:spLocks noGrp="1"/>
          </p:cNvSpPr>
          <p:nvPr/>
        </p:nvSpPr>
        <p:spPr>
          <a:xfrm>
            <a:off x="685800" y="3714750"/>
            <a:ext cx="7048500" cy="8001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725" b="0">
                <a:solidFill>
                  <a:srgbClr val="DDE7F4"/>
                </a:solidFill>
                <a:latin typeface="Aptos"/>
                <a:ea typeface="Aptos"/>
                <a:cs typeface="Aptos"/>
              </a:defRPr>
            </a:pPr>
            <a:r>
              <a:rPr sz="1725" b="0">
                <a:solidFill>
                  <a:srgbClr val="DDE7F4"/>
                </a:solidFill>
                <a:latin typeface="Aptos"/>
                <a:ea typeface="Aptos"/>
                <a:cs typeface="Aptos"/>
              </a:rPr>
              <a:t>Understanding employer &amp; employee rights, managerial responsibilities and legal risk in Nigeria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AF7228-1B64-4381-88A1-B697C1439BEF}"/>
              </a:ext>
            </a:extLst>
          </p:cNvPr>
          <p:cNvSpPr>
            <a:spLocks noGrp="1"/>
          </p:cNvSpPr>
          <p:nvPr/>
        </p:nvSpPr>
        <p:spPr>
          <a:xfrm>
            <a:off x="685800" y="5219700"/>
            <a:ext cx="64770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F2B134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2B134"/>
                </a:solidFill>
                <a:latin typeface="Aptos"/>
                <a:ea typeface="Aptos"/>
                <a:cs typeface="Aptos"/>
              </a:rPr>
              <a:t>HR MANAGEMENT BRIEFING • CURRENT AS OF 3 SEPTEMBER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B8A04F-9499-484C-AFDB-6529676567D3}"/>
              </a:ext>
            </a:extLst>
          </p:cNvPr>
          <p:cNvSpPr>
            <a:spLocks noGrp="1"/>
          </p:cNvSpPr>
          <p:nvPr/>
        </p:nvSpPr>
        <p:spPr>
          <a:xfrm>
            <a:off x="685800" y="5829300"/>
            <a:ext cx="7239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Not legal advice. Involve HR/Legal before high-risk employee action.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90E103-6995-4307-96B1-888DC7937952}"/>
              </a:ext>
            </a:extLst>
          </p:cNvPr>
          <p:cNvSpPr>
            <a:spLocks noGrp="1"/>
          </p:cNvSpPr>
          <p:nvPr/>
        </p:nvSpPr>
        <p:spPr>
          <a:xfrm>
            <a:off x="8810625" y="1733550"/>
            <a:ext cx="2714625" cy="1714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MANAGE</a:t>
            </a:r>
          </a:p>
          <a:p>
            <a:pPr>
              <a:def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WITH</a:t>
            </a:r>
          </a:p>
          <a:p>
            <a:pPr>
              <a:def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EVIDENCE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18996DA-19AF-42C3-94F3-06E14BE7ECBD}"/>
              </a:ext>
            </a:extLst>
          </p:cNvPr>
          <p:cNvSpPr>
            <a:spLocks noGrp="1"/>
          </p:cNvSpPr>
          <p:nvPr/>
        </p:nvSpPr>
        <p:spPr>
          <a:xfrm>
            <a:off x="8810625" y="4000500"/>
            <a:ext cx="2571750" cy="714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FAIR  •  CONSISTENT</a:t>
            </a:r>
          </a:p>
          <a:p>
            <a:pPr>
              <a:defRPr sz="1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DOCUMENTED  •  LAWFUL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6584E3-A0F0-48CE-A406-5520AA7735B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DDE7F4"/>
                </a:solidFill>
                <a:latin typeface="Aptos"/>
                <a:ea typeface="Aptos"/>
                <a:cs typeface="Aptos"/>
              </a:defRPr>
            </a:pPr>
            <a:r>
              <a:rPr sz="675" b="1" dirty="0">
                <a:solidFill>
                  <a:schemeClr val="bg1"/>
                </a:solidFill>
                <a:latin typeface="Aptos"/>
                <a:ea typeface="Aptos"/>
                <a:cs typeface="Aptos"/>
              </a:rPr>
              <a:t>Prepared for managers and HODs </a:t>
            </a:r>
            <a:r>
              <a:rPr lang="en-US" sz="675" b="1" dirty="0">
                <a:solidFill>
                  <a:schemeClr val="bg1"/>
                </a:solidFill>
                <a:latin typeface="Aptos"/>
                <a:ea typeface="Aptos"/>
                <a:cs typeface="Aptos"/>
              </a:rPr>
              <a:t> by ONYINYE OKENWA </a:t>
            </a:r>
            <a:endParaRPr sz="675" b="1" dirty="0">
              <a:solidFill>
                <a:schemeClr val="bg1"/>
              </a:solidFill>
              <a:latin typeface="Aptos"/>
              <a:ea typeface="Aptos"/>
              <a:cs typeface="Apto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D1E7BD-8DE9-4895-8FC4-E6D7E35E446C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DDE7F4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DDE7F4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916547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822401B-E356-4C41-8455-A69EE23B324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0547E-B992-4F24-B518-B6A759ABF737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PURPOSE &amp; GUARDRAIL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99BFC75-9931-42D3-BCD3-9B2ABC42029C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This briefing helps managers prevent legal problems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90BE5CF2-11D2-4B8C-881C-733876EFF491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235A7A-E996-4229-B7F6-1FBFE35AC5F7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17E7EE-C4A9-43AF-B8DD-CFADC8B99456}"/>
              </a:ext>
            </a:extLst>
          </p:cNvPr>
          <p:cNvSpPr>
            <a:spLocks noGrp="1"/>
          </p:cNvSpPr>
          <p:nvPr/>
        </p:nvSpPr>
        <p:spPr>
          <a:xfrm>
            <a:off x="609600" y="1600200"/>
            <a:ext cx="4476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The purpose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3E6C7E-1A8E-4605-831E-BB39D721ECC1}"/>
              </a:ext>
            </a:extLst>
          </p:cNvPr>
          <p:cNvSpPr>
            <a:spLocks noGrp="1"/>
          </p:cNvSpPr>
          <p:nvPr/>
        </p:nvSpPr>
        <p:spPr>
          <a:xfrm>
            <a:off x="609600" y="2047875"/>
            <a:ext cx="476250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02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02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Help managers exercise authority responsibly, resolve issues earlier and reduce exposure to disputes, claims, sanctions and litigation.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A0D698-3043-453B-B7CC-B256EC86F97F}"/>
              </a:ext>
            </a:extLst>
          </p:cNvPr>
          <p:cNvSpPr>
            <a:spLocks noGrp="1"/>
          </p:cNvSpPr>
          <p:nvPr/>
        </p:nvSpPr>
        <p:spPr>
          <a:xfrm>
            <a:off x="5429250" y="1524000"/>
            <a:ext cx="47625" cy="409575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176897-D7D1-4CDE-8A61-493F14EE3963}"/>
              </a:ext>
            </a:extLst>
          </p:cNvPr>
          <p:cNvSpPr>
            <a:spLocks noGrp="1"/>
          </p:cNvSpPr>
          <p:nvPr/>
        </p:nvSpPr>
        <p:spPr>
          <a:xfrm>
            <a:off x="5905500" y="1571625"/>
            <a:ext cx="4953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D94A5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D94A5A"/>
                </a:solidFill>
                <a:latin typeface="Aptos"/>
                <a:ea typeface="Aptos"/>
                <a:cs typeface="Aptos"/>
              </a:rPr>
              <a:t>INVOLVE HR / LEGAL BEFORE ACTION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4A0981-EA40-4E8E-9B5F-6B99FEDB9B77}"/>
              </a:ext>
            </a:extLst>
          </p:cNvPr>
          <p:cNvSpPr>
            <a:spLocks noGrp="1"/>
          </p:cNvSpPr>
          <p:nvPr/>
        </p:nvSpPr>
        <p:spPr>
          <a:xfrm>
            <a:off x="5905500" y="20669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13054BA-6978-4F61-87C2-937D5D86D9D1}"/>
              </a:ext>
            </a:extLst>
          </p:cNvPr>
          <p:cNvSpPr>
            <a:spLocks noGrp="1"/>
          </p:cNvSpPr>
          <p:nvPr/>
        </p:nvSpPr>
        <p:spPr>
          <a:xfrm>
            <a:off x="6076950" y="20002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Termination, dismissal or threatened resignation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E60270-126C-4428-B34C-79C548060E5F}"/>
              </a:ext>
            </a:extLst>
          </p:cNvPr>
          <p:cNvSpPr>
            <a:spLocks noGrp="1"/>
          </p:cNvSpPr>
          <p:nvPr/>
        </p:nvSpPr>
        <p:spPr>
          <a:xfrm>
            <a:off x="5905500" y="26003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AE3385-C1CC-498E-B3DE-A9CD07B28D39}"/>
              </a:ext>
            </a:extLst>
          </p:cNvPr>
          <p:cNvSpPr>
            <a:spLocks noGrp="1"/>
          </p:cNvSpPr>
          <p:nvPr/>
        </p:nvSpPr>
        <p:spPr>
          <a:xfrm>
            <a:off x="6076950" y="25336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Serious misconduct or suspected criminal conduct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D7AAA5-2DE2-467E-BEDF-421354519550}"/>
              </a:ext>
            </a:extLst>
          </p:cNvPr>
          <p:cNvSpPr>
            <a:spLocks noGrp="1"/>
          </p:cNvSpPr>
          <p:nvPr/>
        </p:nvSpPr>
        <p:spPr>
          <a:xfrm>
            <a:off x="5905500" y="31337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ADDF92-51D2-4F3E-B79C-D7D2D8961D9B}"/>
              </a:ext>
            </a:extLst>
          </p:cNvPr>
          <p:cNvSpPr>
            <a:spLocks noGrp="1"/>
          </p:cNvSpPr>
          <p:nvPr/>
        </p:nvSpPr>
        <p:spPr>
          <a:xfrm>
            <a:off x="6076950" y="30670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Discrimination, harassment, bullying or retaliation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5BED76-27F0-48E0-9A9D-B8F59A0C0C14}"/>
              </a:ext>
            </a:extLst>
          </p:cNvPr>
          <p:cNvSpPr>
            <a:spLocks noGrp="1"/>
          </p:cNvSpPr>
          <p:nvPr/>
        </p:nvSpPr>
        <p:spPr>
          <a:xfrm>
            <a:off x="5905500" y="36671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14C7F6-8707-4E57-ABE0-1164E1BE82AE}"/>
              </a:ext>
            </a:extLst>
          </p:cNvPr>
          <p:cNvSpPr>
            <a:spLocks noGrp="1"/>
          </p:cNvSpPr>
          <p:nvPr/>
        </p:nvSpPr>
        <p:spPr>
          <a:xfrm>
            <a:off x="6076950" y="36004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Restructuring, redundancy or role elimination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4831E26-5586-42D5-A298-9495F4742D1C}"/>
              </a:ext>
            </a:extLst>
          </p:cNvPr>
          <p:cNvSpPr>
            <a:spLocks noGrp="1"/>
          </p:cNvSpPr>
          <p:nvPr/>
        </p:nvSpPr>
        <p:spPr>
          <a:xfrm>
            <a:off x="5905500" y="42005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0051BD3-8402-41D9-978F-D4EFB9F08A33}"/>
              </a:ext>
            </a:extLst>
          </p:cNvPr>
          <p:cNvSpPr>
            <a:spLocks noGrp="1"/>
          </p:cNvSpPr>
          <p:nvPr/>
        </p:nvSpPr>
        <p:spPr>
          <a:xfrm>
            <a:off x="6076950" y="41338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Workplace injury, sensitive medical data or monitoring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4652854-0C43-4D8D-B658-C7EB789BC1A9}"/>
              </a:ext>
            </a:extLst>
          </p:cNvPr>
          <p:cNvSpPr>
            <a:spLocks noGrp="1"/>
          </p:cNvSpPr>
          <p:nvPr/>
        </p:nvSpPr>
        <p:spPr>
          <a:xfrm>
            <a:off x="5905500" y="47339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C91DED3-CABA-4AD7-AF8A-B47A53102F64}"/>
              </a:ext>
            </a:extLst>
          </p:cNvPr>
          <p:cNvSpPr>
            <a:spLocks noGrp="1"/>
          </p:cNvSpPr>
          <p:nvPr/>
        </p:nvSpPr>
        <p:spPr>
          <a:xfrm>
            <a:off x="6076950" y="4667250"/>
            <a:ext cx="51625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Lawyer letter, regulator contact or threatened litigation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4A54D99-6CA3-4F79-A831-95D35D9DC740}"/>
              </a:ext>
            </a:extLst>
          </p:cNvPr>
          <p:cNvSpPr>
            <a:spLocks noGrp="1"/>
          </p:cNvSpPr>
          <p:nvPr/>
        </p:nvSpPr>
        <p:spPr>
          <a:xfrm>
            <a:off x="609600" y="5334000"/>
            <a:ext cx="4762500" cy="38100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AD305A4-56CA-41FC-866B-071D1234AC92}"/>
              </a:ext>
            </a:extLst>
          </p:cNvPr>
          <p:cNvSpPr>
            <a:spLocks noGrp="1"/>
          </p:cNvSpPr>
          <p:nvPr/>
        </p:nvSpPr>
        <p:spPr>
          <a:xfrm>
            <a:off x="609600" y="5505450"/>
            <a:ext cx="47625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This is an HR management briefing</a:t>
            </a:r>
            <a:r>
              <a:rPr lang="en-US"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 </a:t>
            </a:r>
            <a:r>
              <a:rPr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not legal advice.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4B1ED21-068D-4D5D-A5C7-15BE966A0FD7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Manager rule: uncertainty is an escalation trigger, not permission to improvise.</a:t>
            </a:r>
          </a:p>
        </p:txBody>
      </p:sp>
    </p:spTree>
    <p:extLst>
      <p:ext uri="{BB962C8B-B14F-4D97-AF65-F5344CB8AC3E}">
        <p14:creationId xmlns:p14="http://schemas.microsoft.com/office/powerpoint/2010/main" val="1236127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20067349-FA87-4F70-A7F4-FF0EDFCC11F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50BDB7A-7958-44FF-A65B-E74814677B3C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THE LEGAL FRAMEWORK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40D4E5-37C3-46ED-A2EE-5DCE6CAC1AA3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There is no single “Nigeria Labour Law”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B8AACCF5-2277-4C57-859F-E0ECDCF5C601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66B576-1DE0-4259-AA24-F655C557D697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69F7A3-5F65-4D05-B8BA-7755DCE7F4F4}"/>
              </a:ext>
            </a:extLst>
          </p:cNvPr>
          <p:cNvSpPr>
            <a:spLocks noGrp="1"/>
          </p:cNvSpPr>
          <p:nvPr/>
        </p:nvSpPr>
        <p:spPr>
          <a:xfrm>
            <a:off x="609600" y="150495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Core employment framework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222586-75B7-4D49-A60F-D9955440AE69}"/>
              </a:ext>
            </a:extLst>
          </p:cNvPr>
          <p:cNvSpPr>
            <a:spLocks noGrp="1"/>
          </p:cNvSpPr>
          <p:nvPr/>
        </p:nvSpPr>
        <p:spPr>
          <a:xfrm>
            <a:off x="609600" y="1990725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776AC5-D6D0-4244-A7C5-7535F23658D7}"/>
              </a:ext>
            </a:extLst>
          </p:cNvPr>
          <p:cNvSpPr>
            <a:spLocks noGrp="1"/>
          </p:cNvSpPr>
          <p:nvPr/>
        </p:nvSpPr>
        <p:spPr>
          <a:xfrm>
            <a:off x="781050" y="1924050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Labour Act — contracts, wages, leave, notice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199E43-7E91-48B5-B91F-7289120C56A4}"/>
              </a:ext>
            </a:extLst>
          </p:cNvPr>
          <p:cNvSpPr>
            <a:spLocks noGrp="1"/>
          </p:cNvSpPr>
          <p:nvPr/>
        </p:nvSpPr>
        <p:spPr>
          <a:xfrm>
            <a:off x="609600" y="2457450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B012A6-9F20-44A5-86BD-0C8491047E53}"/>
              </a:ext>
            </a:extLst>
          </p:cNvPr>
          <p:cNvSpPr>
            <a:spLocks noGrp="1"/>
          </p:cNvSpPr>
          <p:nvPr/>
        </p:nvSpPr>
        <p:spPr>
          <a:xfrm>
            <a:off x="781050" y="2390775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1999 Constitution — dignity, privacy, fair hearing, discrimination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DCAA6A-3E16-49EE-B57B-F79ABF2CDB8F}"/>
              </a:ext>
            </a:extLst>
          </p:cNvPr>
          <p:cNvSpPr>
            <a:spLocks noGrp="1"/>
          </p:cNvSpPr>
          <p:nvPr/>
        </p:nvSpPr>
        <p:spPr>
          <a:xfrm>
            <a:off x="609600" y="2924175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C5D0A2-1B7A-41FA-B2E7-CB39FD11B198}"/>
              </a:ext>
            </a:extLst>
          </p:cNvPr>
          <p:cNvSpPr>
            <a:spLocks noGrp="1"/>
          </p:cNvSpPr>
          <p:nvPr/>
        </p:nvSpPr>
        <p:spPr>
          <a:xfrm>
            <a:off x="781050" y="2857500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Constitution s.254C + NIC Act — NICN jurisdiction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D2AB2A-BF40-44C0-B95F-3A20E6367DBE}"/>
              </a:ext>
            </a:extLst>
          </p:cNvPr>
          <p:cNvSpPr>
            <a:spLocks noGrp="1"/>
          </p:cNvSpPr>
          <p:nvPr/>
        </p:nvSpPr>
        <p:spPr>
          <a:xfrm>
            <a:off x="609600" y="3390900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5BD520-D1BD-42D2-BE91-3F3C7118AFA3}"/>
              </a:ext>
            </a:extLst>
          </p:cNvPr>
          <p:cNvSpPr>
            <a:spLocks noGrp="1"/>
          </p:cNvSpPr>
          <p:nvPr/>
        </p:nvSpPr>
        <p:spPr>
          <a:xfrm>
            <a:off x="781050" y="3324225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Minimum Wage (Amendment) Act 2024 — ₦70,000 floor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92AA71-17DD-49B0-BA7B-2DD99E8F1A65}"/>
              </a:ext>
            </a:extLst>
          </p:cNvPr>
          <p:cNvSpPr>
            <a:spLocks noGrp="1"/>
          </p:cNvSpPr>
          <p:nvPr/>
        </p:nvSpPr>
        <p:spPr>
          <a:xfrm>
            <a:off x="609600" y="3857625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DC609A-657E-4993-B42C-91D90C142190}"/>
              </a:ext>
            </a:extLst>
          </p:cNvPr>
          <p:cNvSpPr>
            <a:spLocks noGrp="1"/>
          </p:cNvSpPr>
          <p:nvPr/>
        </p:nvSpPr>
        <p:spPr>
          <a:xfrm>
            <a:off x="781050" y="3790950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Employee’s Compensation Act 2010 — work injury/disease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3E7F747-6067-45FD-90E1-9E4B911D48F5}"/>
              </a:ext>
            </a:extLst>
          </p:cNvPr>
          <p:cNvSpPr>
            <a:spLocks noGrp="1"/>
          </p:cNvSpPr>
          <p:nvPr/>
        </p:nvSpPr>
        <p:spPr>
          <a:xfrm>
            <a:off x="609600" y="4324350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F99D3DD-FCC9-498B-9EFF-016FF96EB074}"/>
              </a:ext>
            </a:extLst>
          </p:cNvPr>
          <p:cNvSpPr>
            <a:spLocks noGrp="1"/>
          </p:cNvSpPr>
          <p:nvPr/>
        </p:nvSpPr>
        <p:spPr>
          <a:xfrm>
            <a:off x="781050" y="4257675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Factories Act — health, safety and welfare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D9C2E39-3E86-4240-AA3B-C6D8DF77D4F4}"/>
              </a:ext>
            </a:extLst>
          </p:cNvPr>
          <p:cNvSpPr>
            <a:spLocks noGrp="1"/>
          </p:cNvSpPr>
          <p:nvPr/>
        </p:nvSpPr>
        <p:spPr>
          <a:xfrm>
            <a:off x="609600" y="4791075"/>
            <a:ext cx="47625" cy="1714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7CEB722-2B43-4F6D-8ECA-0F767C3ED3F6}"/>
              </a:ext>
            </a:extLst>
          </p:cNvPr>
          <p:cNvSpPr>
            <a:spLocks noGrp="1"/>
          </p:cNvSpPr>
          <p:nvPr/>
        </p:nvSpPr>
        <p:spPr>
          <a:xfrm>
            <a:off x="781050" y="4724400"/>
            <a:ext cx="5019675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Pension Reform Act 2014; ITF Act; NHIA Act 2022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651677B-58FF-4FB2-ACB8-5F6528A5AB82}"/>
              </a:ext>
            </a:extLst>
          </p:cNvPr>
          <p:cNvSpPr>
            <a:spLocks noGrp="1"/>
          </p:cNvSpPr>
          <p:nvPr/>
        </p:nvSpPr>
        <p:spPr>
          <a:xfrm>
            <a:off x="6381750" y="150495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Other rules that shape decisions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245BEC3-886C-44BB-88B6-1D3AC93E97CA}"/>
              </a:ext>
            </a:extLst>
          </p:cNvPr>
          <p:cNvSpPr>
            <a:spLocks noGrp="1"/>
          </p:cNvSpPr>
          <p:nvPr/>
        </p:nvSpPr>
        <p:spPr>
          <a:xfrm>
            <a:off x="6381750" y="199072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EA20B7E-B1F0-4A2A-BC1E-03113DF67098}"/>
              </a:ext>
            </a:extLst>
          </p:cNvPr>
          <p:cNvSpPr>
            <a:spLocks noGrp="1"/>
          </p:cNvSpPr>
          <p:nvPr/>
        </p:nvSpPr>
        <p:spPr>
          <a:xfrm>
            <a:off x="6553200" y="1924050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Nigeria Data Protection Act 2023 + NDPC guidance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6D69250-1265-4D9C-B799-112A4B28C2B6}"/>
              </a:ext>
            </a:extLst>
          </p:cNvPr>
          <p:cNvSpPr>
            <a:spLocks noGrp="1"/>
          </p:cNvSpPr>
          <p:nvPr/>
        </p:nvSpPr>
        <p:spPr>
          <a:xfrm>
            <a:off x="6381750" y="245745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9AD10A-34FC-4015-8DEF-CD205DA99340}"/>
              </a:ext>
            </a:extLst>
          </p:cNvPr>
          <p:cNvSpPr>
            <a:spLocks noGrp="1"/>
          </p:cNvSpPr>
          <p:nvPr/>
        </p:nvSpPr>
        <p:spPr>
          <a:xfrm>
            <a:off x="6553200" y="2390775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Trade Disputes Act and Trade Unions Act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5B8648-1855-4357-B34B-916E974501A7}"/>
              </a:ext>
            </a:extLst>
          </p:cNvPr>
          <p:cNvSpPr>
            <a:spLocks noGrp="1"/>
          </p:cNvSpPr>
          <p:nvPr/>
        </p:nvSpPr>
        <p:spPr>
          <a:xfrm>
            <a:off x="6381750" y="292417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899D320-A8A5-4CB5-BDAF-06854CD3B39E}"/>
              </a:ext>
            </a:extLst>
          </p:cNvPr>
          <p:cNvSpPr>
            <a:spLocks noGrp="1"/>
          </p:cNvSpPr>
          <p:nvPr/>
        </p:nvSpPr>
        <p:spPr>
          <a:xfrm>
            <a:off x="6553200" y="2857500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Disability Act 2018 and state-specific protections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5830DA7-9186-4870-966E-0F9292E15450}"/>
              </a:ext>
            </a:extLst>
          </p:cNvPr>
          <p:cNvSpPr>
            <a:spLocks noGrp="1"/>
          </p:cNvSpPr>
          <p:nvPr/>
        </p:nvSpPr>
        <p:spPr>
          <a:xfrm>
            <a:off x="6381750" y="339090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1B4CA6F-6068-42E1-B1F2-F6D57B58106B}"/>
              </a:ext>
            </a:extLst>
          </p:cNvPr>
          <p:cNvSpPr>
            <a:spLocks noGrp="1"/>
          </p:cNvSpPr>
          <p:nvPr/>
        </p:nvSpPr>
        <p:spPr>
          <a:xfrm>
            <a:off x="6553200" y="3324225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Employment contract, handbook and approved policies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EFC2D2F-C626-4829-B925-429648629841}"/>
              </a:ext>
            </a:extLst>
          </p:cNvPr>
          <p:cNvSpPr>
            <a:spLocks noGrp="1"/>
          </p:cNvSpPr>
          <p:nvPr/>
        </p:nvSpPr>
        <p:spPr>
          <a:xfrm>
            <a:off x="6381750" y="385762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C6D10B1-8FCF-4D28-8EA9-65F72252E120}"/>
              </a:ext>
            </a:extLst>
          </p:cNvPr>
          <p:cNvSpPr>
            <a:spLocks noGrp="1"/>
          </p:cNvSpPr>
          <p:nvPr/>
        </p:nvSpPr>
        <p:spPr>
          <a:xfrm>
            <a:off x="6553200" y="3790950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Collective agreements and sector rules, where applicable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F819EA6-D668-4A4B-82B0-253C29B342FF}"/>
              </a:ext>
            </a:extLst>
          </p:cNvPr>
          <p:cNvSpPr>
            <a:spLocks noGrp="1"/>
          </p:cNvSpPr>
          <p:nvPr/>
        </p:nvSpPr>
        <p:spPr>
          <a:xfrm>
            <a:off x="6381750" y="432435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E544185-0C5E-4B99-83B6-3F70F22B8EB2}"/>
              </a:ext>
            </a:extLst>
          </p:cNvPr>
          <p:cNvSpPr>
            <a:spLocks noGrp="1"/>
          </p:cNvSpPr>
          <p:nvPr/>
        </p:nvSpPr>
        <p:spPr>
          <a:xfrm>
            <a:off x="6553200" y="4257675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Judicial decisions—especially NICN employment case law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0834728-B9EB-4C33-99D3-36BFAA183CCE}"/>
              </a:ext>
            </a:extLst>
          </p:cNvPr>
          <p:cNvSpPr>
            <a:spLocks noGrp="1"/>
          </p:cNvSpPr>
          <p:nvPr/>
        </p:nvSpPr>
        <p:spPr>
          <a:xfrm>
            <a:off x="6381750" y="479107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C22045D-BCD3-4BE8-BE78-FFDBA35FF140}"/>
              </a:ext>
            </a:extLst>
          </p:cNvPr>
          <p:cNvSpPr>
            <a:spLocks noGrp="1"/>
          </p:cNvSpPr>
          <p:nvPr/>
        </p:nvSpPr>
        <p:spPr>
          <a:xfrm>
            <a:off x="6553200" y="4724400"/>
            <a:ext cx="49720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State laws: safety, violence/harassment, tax and procedure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95DFC0A-B6CD-4A81-8728-14BF6D06BA48}"/>
              </a:ext>
            </a:extLst>
          </p:cNvPr>
          <p:cNvSpPr>
            <a:spLocks noGrp="1"/>
          </p:cNvSpPr>
          <p:nvPr/>
        </p:nvSpPr>
        <p:spPr>
          <a:xfrm>
            <a:off x="6381750" y="5353050"/>
            <a:ext cx="5143500" cy="514350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8C0E718-4FE5-4FEC-BA21-B3BCA30A9320}"/>
              </a:ext>
            </a:extLst>
          </p:cNvPr>
          <p:cNvSpPr>
            <a:spLocks noGrp="1"/>
          </p:cNvSpPr>
          <p:nvPr/>
        </p:nvSpPr>
        <p:spPr>
          <a:xfrm>
            <a:off x="6572250" y="5486400"/>
            <a:ext cx="4762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Bills are not law until legislative passage and Presidential Assent.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B7D5C07-2515-43F8-A478-D4C1B233D097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Labour Act; Constitution ss.34–42 &amp; 254C; NICN; NDPA 2023; ECA 2010; PRA 2014; NHIA Act 2022.</a:t>
            </a:r>
          </a:p>
        </p:txBody>
      </p:sp>
    </p:spTree>
    <p:extLst>
      <p:ext uri="{BB962C8B-B14F-4D97-AF65-F5344CB8AC3E}">
        <p14:creationId xmlns:p14="http://schemas.microsoft.com/office/powerpoint/2010/main" val="821136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0517AD58-0E5A-4018-A1D6-A9AF59572B7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D692543-7868-4EB4-9C52-86D52CB83E16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MANAGER’S LEGAL OPERATING SYSTEM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10A09D3-F01B-43B1-9C82-CDB11317B159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 defensible decision rests on four layers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F57942AE-0B1F-438B-91D8-F0C8033D7D40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39D698-32A6-443B-AC67-434FA1E44ECE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C8A637-0DD5-49EF-BEA4-9F2BA9D6BDC4}"/>
              </a:ext>
            </a:extLst>
          </p:cNvPr>
          <p:cNvSpPr>
            <a:spLocks noGrp="1"/>
          </p:cNvSpPr>
          <p:nvPr/>
        </p:nvSpPr>
        <p:spPr>
          <a:xfrm>
            <a:off x="609600" y="1571625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093784-2158-452F-9DC1-340DCF7FD17E}"/>
              </a:ext>
            </a:extLst>
          </p:cNvPr>
          <p:cNvSpPr>
            <a:spLocks noGrp="1"/>
          </p:cNvSpPr>
          <p:nvPr/>
        </p:nvSpPr>
        <p:spPr>
          <a:xfrm>
            <a:off x="1409700" y="1609725"/>
            <a:ext cx="97155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7ABFA6-7B53-4D26-8C98-BC7383E0A3D3}"/>
              </a:ext>
            </a:extLst>
          </p:cNvPr>
          <p:cNvSpPr>
            <a:spLocks noGrp="1"/>
          </p:cNvSpPr>
          <p:nvPr/>
        </p:nvSpPr>
        <p:spPr>
          <a:xfrm>
            <a:off x="1619250" y="1571625"/>
            <a:ext cx="2667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LAW &amp; REGULATION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ED71F0-3B9E-47B5-ACD9-292265C74A43}"/>
              </a:ext>
            </a:extLst>
          </p:cNvPr>
          <p:cNvSpPr>
            <a:spLocks noGrp="1"/>
          </p:cNvSpPr>
          <p:nvPr/>
        </p:nvSpPr>
        <p:spPr>
          <a:xfrm>
            <a:off x="4476750" y="1571625"/>
            <a:ext cx="6667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What legislation, regulators and courts require.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DF2F5D-A231-47B8-8FDC-F78BB469D771}"/>
              </a:ext>
            </a:extLst>
          </p:cNvPr>
          <p:cNvSpPr>
            <a:spLocks noGrp="1"/>
          </p:cNvSpPr>
          <p:nvPr/>
        </p:nvSpPr>
        <p:spPr>
          <a:xfrm>
            <a:off x="609600" y="2533650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3A671C7-D76D-434C-BE92-6A94E2D790DB}"/>
              </a:ext>
            </a:extLst>
          </p:cNvPr>
          <p:cNvSpPr>
            <a:spLocks noGrp="1"/>
          </p:cNvSpPr>
          <p:nvPr/>
        </p:nvSpPr>
        <p:spPr>
          <a:xfrm>
            <a:off x="1409700" y="2571750"/>
            <a:ext cx="97155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5A8834-CD8E-492A-B752-74D42F729B61}"/>
              </a:ext>
            </a:extLst>
          </p:cNvPr>
          <p:cNvSpPr>
            <a:spLocks noGrp="1"/>
          </p:cNvSpPr>
          <p:nvPr/>
        </p:nvSpPr>
        <p:spPr>
          <a:xfrm>
            <a:off x="1619250" y="2533650"/>
            <a:ext cx="2667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CONTRACT &amp; POLICY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21988B-FE71-4601-B74F-0D23AD657186}"/>
              </a:ext>
            </a:extLst>
          </p:cNvPr>
          <p:cNvSpPr>
            <a:spLocks noGrp="1"/>
          </p:cNvSpPr>
          <p:nvPr/>
        </p:nvSpPr>
        <p:spPr>
          <a:xfrm>
            <a:off x="4476750" y="2533650"/>
            <a:ext cx="6667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What the employee was promised</a:t>
            </a:r>
            <a:r>
              <a:rPr lang="en-US"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 </a:t>
            </a:r>
            <a:r>
              <a:rPr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and the company’s own procedure.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06C4CE7-5817-4F9A-A14C-5123DE416FB2}"/>
              </a:ext>
            </a:extLst>
          </p:cNvPr>
          <p:cNvSpPr>
            <a:spLocks noGrp="1"/>
          </p:cNvSpPr>
          <p:nvPr/>
        </p:nvSpPr>
        <p:spPr>
          <a:xfrm>
            <a:off x="609600" y="3495675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32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F02CD7-3B19-430D-BBB3-EA7AB2A3B2D6}"/>
              </a:ext>
            </a:extLst>
          </p:cNvPr>
          <p:cNvSpPr>
            <a:spLocks noGrp="1"/>
          </p:cNvSpPr>
          <p:nvPr/>
        </p:nvSpPr>
        <p:spPr>
          <a:xfrm>
            <a:off x="1409700" y="3533775"/>
            <a:ext cx="97155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82D9E5-E087-456D-9FAA-EBB5B51B9D02}"/>
              </a:ext>
            </a:extLst>
          </p:cNvPr>
          <p:cNvSpPr>
            <a:spLocks noGrp="1"/>
          </p:cNvSpPr>
          <p:nvPr/>
        </p:nvSpPr>
        <p:spPr>
          <a:xfrm>
            <a:off x="1619250" y="3495675"/>
            <a:ext cx="2667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FAIR PROCESS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03BB324-44AD-453D-8923-B3A23752DA3D}"/>
              </a:ext>
            </a:extLst>
          </p:cNvPr>
          <p:cNvSpPr>
            <a:spLocks noGrp="1"/>
          </p:cNvSpPr>
          <p:nvPr/>
        </p:nvSpPr>
        <p:spPr>
          <a:xfrm>
            <a:off x="4476750" y="3495675"/>
            <a:ext cx="6667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Notice of the issue, opportunity to respond, objective review and proportionate action.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1D961B-40A2-46BF-BD5D-E73368F6B93B}"/>
              </a:ext>
            </a:extLst>
          </p:cNvPr>
          <p:cNvSpPr>
            <a:spLocks noGrp="1"/>
          </p:cNvSpPr>
          <p:nvPr/>
        </p:nvSpPr>
        <p:spPr>
          <a:xfrm>
            <a:off x="609600" y="4457700"/>
            <a:ext cx="66675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325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defRPr>
            </a:pPr>
            <a:r>
              <a:rPr sz="2325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rPr>
              <a:t>04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8C4D9A4-B54B-4EAF-AF5A-797ED25D0B6F}"/>
              </a:ext>
            </a:extLst>
          </p:cNvPr>
          <p:cNvSpPr>
            <a:spLocks noGrp="1"/>
          </p:cNvSpPr>
          <p:nvPr/>
        </p:nvSpPr>
        <p:spPr>
          <a:xfrm>
            <a:off x="1409700" y="4495800"/>
            <a:ext cx="97155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CDFBE3-F51F-4212-9F70-61D03220511F}"/>
              </a:ext>
            </a:extLst>
          </p:cNvPr>
          <p:cNvSpPr>
            <a:spLocks noGrp="1"/>
          </p:cNvSpPr>
          <p:nvPr/>
        </p:nvSpPr>
        <p:spPr>
          <a:xfrm>
            <a:off x="1619250" y="4457700"/>
            <a:ext cx="2667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EVIDENCE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98FBADC-6C3C-478C-B9B8-86ACFD6D65BF}"/>
              </a:ext>
            </a:extLst>
          </p:cNvPr>
          <p:cNvSpPr>
            <a:spLocks noGrp="1"/>
          </p:cNvSpPr>
          <p:nvPr/>
        </p:nvSpPr>
        <p:spPr>
          <a:xfrm>
            <a:off x="4476750" y="4457700"/>
            <a:ext cx="66675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Contemporaneous records that explain who decided what, when and why.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9A642A-5FF5-410C-AF4E-5157AE02464E}"/>
              </a:ext>
            </a:extLst>
          </p:cNvPr>
          <p:cNvSpPr>
            <a:spLocks noGrp="1"/>
          </p:cNvSpPr>
          <p:nvPr/>
        </p:nvSpPr>
        <p:spPr>
          <a:xfrm>
            <a:off x="609600" y="5600700"/>
            <a:ext cx="10668000" cy="47625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CEA8459-5718-429A-B626-31049B2A2052}"/>
              </a:ext>
            </a:extLst>
          </p:cNvPr>
          <p:cNvSpPr>
            <a:spLocks noGrp="1"/>
          </p:cNvSpPr>
          <p:nvPr/>
        </p:nvSpPr>
        <p:spPr>
          <a:xfrm>
            <a:off x="609600" y="5791200"/>
            <a:ext cx="10668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A commercially sensible outcome can still create exposure when one layer is missing.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CCEE97-D4E3-4643-9242-A07346536A34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Practical synthesis of the user-provided briefing and Nigerian employment framework.</a:t>
            </a:r>
          </a:p>
        </p:txBody>
      </p:sp>
    </p:spTree>
    <p:extLst>
      <p:ext uri="{BB962C8B-B14F-4D97-AF65-F5344CB8AC3E}">
        <p14:creationId xmlns:p14="http://schemas.microsoft.com/office/powerpoint/2010/main" val="195964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B639D06E-C7AC-48AC-99A7-7C119FB90B7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16FFA6-CFA8-4408-B13B-4F4928E13270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THE EMPLOYMENT LIFECYCLE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7E1817-AF95-4E2E-B0D9-03792F3B62CC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Risk follows the employee from recruitment to exit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502620C6-6ED9-46CA-92C1-323FFBDC0013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6A9996-0F93-4892-9196-B82B5ECB1931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6" name="Straight Connector 5">
            <a:extLst>
              <a:ext uri="{FF2B5EF4-FFF2-40B4-BE49-F238E27FC236}">
                <a16:creationId xmlns:a16="http://schemas.microsoft.com/office/drawing/2014/main" id="{1CBA1D1D-8070-41AB-BCA6-1BD24CB33051}"/>
              </a:ext>
            </a:extLst>
          </p:cNvPr>
          <p:cNvSpPr>
            <a:spLocks noGrp="1"/>
          </p:cNvSpPr>
          <p:nvPr/>
        </p:nvSpPr>
        <p:spPr>
          <a:xfrm>
            <a:off x="904875" y="2686050"/>
            <a:ext cx="9715500" cy="0"/>
          </a:xfrm>
          <a:prstGeom prst="line">
            <a:avLst/>
          </a:prstGeom>
          <a:noFill/>
          <a:ln w="38100">
            <a:solidFill>
              <a:srgbClr val="1557D6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6578DC-FA8D-483E-9C42-A494A77F5FB4}"/>
              </a:ext>
            </a:extLst>
          </p:cNvPr>
          <p:cNvSpPr>
            <a:spLocks noGrp="1"/>
          </p:cNvSpPr>
          <p:nvPr/>
        </p:nvSpPr>
        <p:spPr>
          <a:xfrm>
            <a:off x="685800" y="2343150"/>
            <a:ext cx="609600" cy="609600"/>
          </a:xfrm>
          <a:prstGeom prst="ellipse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14B80F-D5A1-4019-966C-A71DFFC88927}"/>
              </a:ext>
            </a:extLst>
          </p:cNvPr>
          <p:cNvSpPr>
            <a:spLocks noGrp="1"/>
          </p:cNvSpPr>
          <p:nvPr/>
        </p:nvSpPr>
        <p:spPr>
          <a:xfrm>
            <a:off x="8763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96AB607-85E4-4A62-B8EF-81603057FAF6}"/>
              </a:ext>
            </a:extLst>
          </p:cNvPr>
          <p:cNvSpPr>
            <a:spLocks noGrp="1"/>
          </p:cNvSpPr>
          <p:nvPr/>
        </p:nvSpPr>
        <p:spPr>
          <a:xfrm>
            <a:off x="5429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HIRE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88C765F-016B-4CA0-9A6A-B87DD86E6117}"/>
              </a:ext>
            </a:extLst>
          </p:cNvPr>
          <p:cNvSpPr>
            <a:spLocks noGrp="1"/>
          </p:cNvSpPr>
          <p:nvPr/>
        </p:nvSpPr>
        <p:spPr>
          <a:xfrm>
            <a:off x="4191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Fair selection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Data minimisation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330BA6B-5C65-402B-B834-135028DB57B1}"/>
              </a:ext>
            </a:extLst>
          </p:cNvPr>
          <p:cNvSpPr>
            <a:spLocks noGrp="1"/>
          </p:cNvSpPr>
          <p:nvPr/>
        </p:nvSpPr>
        <p:spPr>
          <a:xfrm>
            <a:off x="2552700" y="2343150"/>
            <a:ext cx="609600" cy="609600"/>
          </a:xfrm>
          <a:prstGeom prst="ellipse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9D26B61-C239-4F2F-A032-8F579B1EE71D}"/>
              </a:ext>
            </a:extLst>
          </p:cNvPr>
          <p:cNvSpPr>
            <a:spLocks noGrp="1"/>
          </p:cNvSpPr>
          <p:nvPr/>
        </p:nvSpPr>
        <p:spPr>
          <a:xfrm>
            <a:off x="27432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A9595E-C79E-4C60-B0B3-3BAC599ABFF8}"/>
              </a:ext>
            </a:extLst>
          </p:cNvPr>
          <p:cNvSpPr>
            <a:spLocks noGrp="1"/>
          </p:cNvSpPr>
          <p:nvPr/>
        </p:nvSpPr>
        <p:spPr>
          <a:xfrm>
            <a:off x="24098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SET TERMS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6A42A0-697A-45D5-A8B4-772A3B1958D9}"/>
              </a:ext>
            </a:extLst>
          </p:cNvPr>
          <p:cNvSpPr>
            <a:spLocks noGrp="1"/>
          </p:cNvSpPr>
          <p:nvPr/>
        </p:nvSpPr>
        <p:spPr>
          <a:xfrm>
            <a:off x="22860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Written terms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Pay &amp; benefits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56C6E70-1C11-47AF-AA00-2FC28289897A}"/>
              </a:ext>
            </a:extLst>
          </p:cNvPr>
          <p:cNvSpPr>
            <a:spLocks noGrp="1"/>
          </p:cNvSpPr>
          <p:nvPr/>
        </p:nvSpPr>
        <p:spPr>
          <a:xfrm>
            <a:off x="4419600" y="2343150"/>
            <a:ext cx="609600" cy="609600"/>
          </a:xfrm>
          <a:prstGeom prst="ellipse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E36B77-2691-4196-8943-FEB5B458C8D3}"/>
              </a:ext>
            </a:extLst>
          </p:cNvPr>
          <p:cNvSpPr>
            <a:spLocks noGrp="1"/>
          </p:cNvSpPr>
          <p:nvPr/>
        </p:nvSpPr>
        <p:spPr>
          <a:xfrm>
            <a:off x="46101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5212ABE-1DED-43ED-913E-A17023AC3022}"/>
              </a:ext>
            </a:extLst>
          </p:cNvPr>
          <p:cNvSpPr>
            <a:spLocks noGrp="1"/>
          </p:cNvSpPr>
          <p:nvPr/>
        </p:nvSpPr>
        <p:spPr>
          <a:xfrm>
            <a:off x="42767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MANAGE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A19A0E3-1951-44F7-B2EC-0B8061DA22A5}"/>
              </a:ext>
            </a:extLst>
          </p:cNvPr>
          <p:cNvSpPr>
            <a:spLocks noGrp="1"/>
          </p:cNvSpPr>
          <p:nvPr/>
        </p:nvSpPr>
        <p:spPr>
          <a:xfrm>
            <a:off x="41529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KPIs • leave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feedback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5E6BED-2714-4F67-BDF5-D1E538A593E0}"/>
              </a:ext>
            </a:extLst>
          </p:cNvPr>
          <p:cNvSpPr>
            <a:spLocks noGrp="1"/>
          </p:cNvSpPr>
          <p:nvPr/>
        </p:nvSpPr>
        <p:spPr>
          <a:xfrm>
            <a:off x="6286500" y="2343150"/>
            <a:ext cx="609600" cy="609600"/>
          </a:xfrm>
          <a:prstGeom prst="ellipse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B477402-6A76-4D11-8220-6871E45CD06A}"/>
              </a:ext>
            </a:extLst>
          </p:cNvPr>
          <p:cNvSpPr>
            <a:spLocks noGrp="1"/>
          </p:cNvSpPr>
          <p:nvPr/>
        </p:nvSpPr>
        <p:spPr>
          <a:xfrm>
            <a:off x="64770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931BBFE-F7D5-44AF-BBD2-A68A3E0CBC7F}"/>
              </a:ext>
            </a:extLst>
          </p:cNvPr>
          <p:cNvSpPr>
            <a:spLocks noGrp="1"/>
          </p:cNvSpPr>
          <p:nvPr/>
        </p:nvSpPr>
        <p:spPr>
          <a:xfrm>
            <a:off x="61436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RESPOND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EF95E5D-BC10-41B8-94B3-1EF253F8635A}"/>
              </a:ext>
            </a:extLst>
          </p:cNvPr>
          <p:cNvSpPr>
            <a:spLocks noGrp="1"/>
          </p:cNvSpPr>
          <p:nvPr/>
        </p:nvSpPr>
        <p:spPr>
          <a:xfrm>
            <a:off x="60198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Grievance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misconduct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C2EC3F0-4F45-443B-84A8-08D2F6D9F6F2}"/>
              </a:ext>
            </a:extLst>
          </p:cNvPr>
          <p:cNvSpPr>
            <a:spLocks noGrp="1"/>
          </p:cNvSpPr>
          <p:nvPr/>
        </p:nvSpPr>
        <p:spPr>
          <a:xfrm>
            <a:off x="8153400" y="2343150"/>
            <a:ext cx="609600" cy="609600"/>
          </a:xfrm>
          <a:prstGeom prst="ellipse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44CD5FD-947C-47C6-A894-0C55BC78FDB8}"/>
              </a:ext>
            </a:extLst>
          </p:cNvPr>
          <p:cNvSpPr>
            <a:spLocks noGrp="1"/>
          </p:cNvSpPr>
          <p:nvPr/>
        </p:nvSpPr>
        <p:spPr>
          <a:xfrm>
            <a:off x="83439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BDF53DC-6471-4F4A-A7B1-6CFF3857AA64}"/>
              </a:ext>
            </a:extLst>
          </p:cNvPr>
          <p:cNvSpPr>
            <a:spLocks noGrp="1"/>
          </p:cNvSpPr>
          <p:nvPr/>
        </p:nvSpPr>
        <p:spPr>
          <a:xfrm>
            <a:off x="80105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CHANGE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AFCE8A-6B43-4C5F-A357-D8F2476F3244}"/>
              </a:ext>
            </a:extLst>
          </p:cNvPr>
          <p:cNvSpPr>
            <a:spLocks noGrp="1"/>
          </p:cNvSpPr>
          <p:nvPr/>
        </p:nvSpPr>
        <p:spPr>
          <a:xfrm>
            <a:off x="78867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Promotion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restructure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8E725F5-6A93-4488-BDC0-195AE1EFDC16}"/>
              </a:ext>
            </a:extLst>
          </p:cNvPr>
          <p:cNvSpPr>
            <a:spLocks noGrp="1"/>
          </p:cNvSpPr>
          <p:nvPr/>
        </p:nvSpPr>
        <p:spPr>
          <a:xfrm>
            <a:off x="10020300" y="2343150"/>
            <a:ext cx="609600" cy="609600"/>
          </a:xfrm>
          <a:prstGeom prst="ellipse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2797010-DFD6-4386-9280-029F3ACE67B7}"/>
              </a:ext>
            </a:extLst>
          </p:cNvPr>
          <p:cNvSpPr>
            <a:spLocks noGrp="1"/>
          </p:cNvSpPr>
          <p:nvPr/>
        </p:nvSpPr>
        <p:spPr>
          <a:xfrm>
            <a:off x="10210800" y="2476500"/>
            <a:ext cx="2286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F53AB23-993C-445E-A073-B85CBDEA6EE5}"/>
              </a:ext>
            </a:extLst>
          </p:cNvPr>
          <p:cNvSpPr>
            <a:spLocks noGrp="1"/>
          </p:cNvSpPr>
          <p:nvPr/>
        </p:nvSpPr>
        <p:spPr>
          <a:xfrm>
            <a:off x="9877425" y="3143250"/>
            <a:ext cx="9525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EXIT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96BD53B-56F0-4B9E-A769-DFE0EDBE578C}"/>
              </a:ext>
            </a:extLst>
          </p:cNvPr>
          <p:cNvSpPr>
            <a:spLocks noGrp="1"/>
          </p:cNvSpPr>
          <p:nvPr/>
        </p:nvSpPr>
        <p:spPr>
          <a:xfrm>
            <a:off x="9753600" y="3543300"/>
            <a:ext cx="120015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Notice • process</a:t>
            </a:r>
          </a:p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records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9DAEF79-A39D-4D36-9E1A-E558145A580F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1057275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Escalate early at the moments that can change someone’s livelihood, safety, reputation or privacy.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A6B8520-579F-4EC9-B74E-0E6131262D55}"/>
              </a:ext>
            </a:extLst>
          </p:cNvPr>
          <p:cNvSpPr>
            <a:spLocks noGrp="1"/>
          </p:cNvSpPr>
          <p:nvPr/>
        </p:nvSpPr>
        <p:spPr>
          <a:xfrm>
            <a:off x="4476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Offer/contract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50F02F3-CC6E-4E32-A14D-E13121ED94DF}"/>
              </a:ext>
            </a:extLst>
          </p:cNvPr>
          <p:cNvSpPr>
            <a:spLocks noGrp="1"/>
          </p:cNvSpPr>
          <p:nvPr/>
        </p:nvSpPr>
        <p:spPr>
          <a:xfrm>
            <a:off x="23145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Pay change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498D22E-7E75-4079-80D4-00180A6D4A97}"/>
              </a:ext>
            </a:extLst>
          </p:cNvPr>
          <p:cNvSpPr>
            <a:spLocks noGrp="1"/>
          </p:cNvSpPr>
          <p:nvPr/>
        </p:nvSpPr>
        <p:spPr>
          <a:xfrm>
            <a:off x="41814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PIP/grievance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FBCBFFB-A70F-4333-93F0-9E91F197AF20}"/>
              </a:ext>
            </a:extLst>
          </p:cNvPr>
          <p:cNvSpPr>
            <a:spLocks noGrp="1"/>
          </p:cNvSpPr>
          <p:nvPr/>
        </p:nvSpPr>
        <p:spPr>
          <a:xfrm>
            <a:off x="60483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D94A5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D94A5A"/>
                </a:solidFill>
                <a:latin typeface="Aptos"/>
                <a:ea typeface="Aptos"/>
                <a:cs typeface="Aptos"/>
              </a:rPr>
              <a:t>Investigation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2EE191-EDED-49DB-9F83-BA242BA27117}"/>
              </a:ext>
            </a:extLst>
          </p:cNvPr>
          <p:cNvSpPr>
            <a:spLocks noGrp="1"/>
          </p:cNvSpPr>
          <p:nvPr/>
        </p:nvSpPr>
        <p:spPr>
          <a:xfrm>
            <a:off x="79152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D94A5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D94A5A"/>
                </a:solidFill>
                <a:latin typeface="Aptos"/>
                <a:ea typeface="Aptos"/>
                <a:cs typeface="Aptos"/>
              </a:rPr>
              <a:t>Redundancy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618E371-B34A-431C-A2E3-64B8E59A66EB}"/>
              </a:ext>
            </a:extLst>
          </p:cNvPr>
          <p:cNvSpPr>
            <a:spLocks noGrp="1"/>
          </p:cNvSpPr>
          <p:nvPr/>
        </p:nvSpPr>
        <p:spPr>
          <a:xfrm>
            <a:off x="9782175" y="5610225"/>
            <a:ext cx="1143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D94A5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D94A5A"/>
                </a:solidFill>
                <a:latin typeface="Aptos"/>
                <a:ea typeface="Aptos"/>
                <a:cs typeface="Aptos"/>
              </a:rPr>
              <a:t>Termination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286C1BF-FCEC-4182-BC74-68FB64441E6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Lifecycle view: contract + policy + applicable law + consistent evidence.</a:t>
            </a:r>
          </a:p>
        </p:txBody>
      </p:sp>
    </p:spTree>
    <p:extLst>
      <p:ext uri="{BB962C8B-B14F-4D97-AF65-F5344CB8AC3E}">
        <p14:creationId xmlns:p14="http://schemas.microsoft.com/office/powerpoint/2010/main" val="144583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ACD40BB-B419-40C9-9B92-4B7229C0026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811E58-6521-45BB-B5AA-2AFE7DAE83CC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DOCUMENTATION, TIME &amp; PAY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558FE8C-CD8E-41EF-93D7-1AFED7B3649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Written terms and lawful pay practices are non-negotiable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6F82BB0D-DAA1-4B34-B293-EE9D3709811E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E9A1AD-BF5E-4AD9-AC00-20A582096B45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9F6320-9F91-4F27-81D2-A953E47F515F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47625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WRITTEN TERMS SHOULD COVER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00587E-9D56-420B-9E12-5DAE459FCA6D}"/>
              </a:ext>
            </a:extLst>
          </p:cNvPr>
          <p:cNvSpPr>
            <a:spLocks noGrp="1"/>
          </p:cNvSpPr>
          <p:nvPr/>
        </p:nvSpPr>
        <p:spPr>
          <a:xfrm>
            <a:off x="609600" y="1847850"/>
            <a:ext cx="5334000" cy="1409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Position • duties • workplace • salary • hours • leave • notice • probation • benefits • confidentiality • discipline • termination • applicable policies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AB8F66-13A6-431C-A1D4-F91423B8F861}"/>
              </a:ext>
            </a:extLst>
          </p:cNvPr>
          <p:cNvSpPr>
            <a:spLocks noGrp="1"/>
          </p:cNvSpPr>
          <p:nvPr/>
        </p:nvSpPr>
        <p:spPr>
          <a:xfrm>
            <a:off x="6191250" y="1466850"/>
            <a:ext cx="9525" cy="381000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119D31-75F7-42EC-A7F4-5F5E91F67404}"/>
              </a:ext>
            </a:extLst>
          </p:cNvPr>
          <p:cNvSpPr>
            <a:spLocks noGrp="1"/>
          </p:cNvSpPr>
          <p:nvPr/>
        </p:nvSpPr>
        <p:spPr>
          <a:xfrm>
            <a:off x="6667500" y="1571625"/>
            <a:ext cx="42862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45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45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₦70,000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ECC81B-C743-48C3-9994-88AA41CDA84F}"/>
              </a:ext>
            </a:extLst>
          </p:cNvPr>
          <p:cNvSpPr>
            <a:spLocks noGrp="1"/>
          </p:cNvSpPr>
          <p:nvPr/>
        </p:nvSpPr>
        <p:spPr>
          <a:xfrm>
            <a:off x="6705600" y="2447925"/>
            <a:ext cx="3905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national minimum wage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341E0B-DE91-4AB4-A4BD-2A017D875E6A}"/>
              </a:ext>
            </a:extLst>
          </p:cNvPr>
          <p:cNvSpPr>
            <a:spLocks noGrp="1"/>
          </p:cNvSpPr>
          <p:nvPr/>
        </p:nvSpPr>
        <p:spPr>
          <a:xfrm>
            <a:off x="6705600" y="2924175"/>
            <a:ext cx="4000500" cy="838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The 2024 amendment raised the statutory floor from ₦30,000 and shortened the review cycle from five years to three.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065848-BA1F-4A23-9F6A-588137443375}"/>
              </a:ext>
            </a:extLst>
          </p:cNvPr>
          <p:cNvSpPr>
            <a:spLocks noGrp="1"/>
          </p:cNvSpPr>
          <p:nvPr/>
        </p:nvSpPr>
        <p:spPr>
          <a:xfrm>
            <a:off x="609600" y="3714750"/>
            <a:ext cx="476250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Manager controls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0B9ECA-24D1-47F5-8BD5-DABFEB176E23}"/>
              </a:ext>
            </a:extLst>
          </p:cNvPr>
          <p:cNvSpPr>
            <a:spLocks noGrp="1"/>
          </p:cNvSpPr>
          <p:nvPr/>
        </p:nvSpPr>
        <p:spPr>
          <a:xfrm>
            <a:off x="609600" y="416242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D6E56D-AF4A-4EF1-A3D9-825BBC36C13E}"/>
              </a:ext>
            </a:extLst>
          </p:cNvPr>
          <p:cNvSpPr>
            <a:spLocks noGrp="1"/>
          </p:cNvSpPr>
          <p:nvPr/>
        </p:nvSpPr>
        <p:spPr>
          <a:xfrm>
            <a:off x="781050" y="4095750"/>
            <a:ext cx="49720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Manage working hours, rest, leave, sick leave and public holidays against law, contract and policy.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048F44-BADD-4389-B926-B0B0E349F6FE}"/>
              </a:ext>
            </a:extLst>
          </p:cNvPr>
          <p:cNvSpPr>
            <a:spLocks noGrp="1"/>
          </p:cNvSpPr>
          <p:nvPr/>
        </p:nvSpPr>
        <p:spPr>
          <a:xfrm>
            <a:off x="609600" y="475297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ED4722-7F94-4157-BD05-726AC74768A8}"/>
              </a:ext>
            </a:extLst>
          </p:cNvPr>
          <p:cNvSpPr>
            <a:spLocks noGrp="1"/>
          </p:cNvSpPr>
          <p:nvPr/>
        </p:nvSpPr>
        <p:spPr>
          <a:xfrm>
            <a:off x="781050" y="4686300"/>
            <a:ext cx="49720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not casually reduce a contractual or policy benefit.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EEF300E-BADC-417F-9148-4E11CA54F1C1}"/>
              </a:ext>
            </a:extLst>
          </p:cNvPr>
          <p:cNvSpPr>
            <a:spLocks noGrp="1"/>
          </p:cNvSpPr>
          <p:nvPr/>
        </p:nvSpPr>
        <p:spPr>
          <a:xfrm>
            <a:off x="609600" y="5343525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2BFEAF7-145F-47B4-92EE-F571986BB32D}"/>
              </a:ext>
            </a:extLst>
          </p:cNvPr>
          <p:cNvSpPr>
            <a:spLocks noGrp="1"/>
          </p:cNvSpPr>
          <p:nvPr/>
        </p:nvSpPr>
        <p:spPr>
          <a:xfrm>
            <a:off x="781050" y="5276850"/>
            <a:ext cx="49720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not deduct or withhold earned pay without a proper legal, contractual or policy basis.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B238D6E-39E3-4B33-BF24-44CC7759BD9E}"/>
              </a:ext>
            </a:extLst>
          </p:cNvPr>
          <p:cNvSpPr>
            <a:spLocks noGrp="1"/>
          </p:cNvSpPr>
          <p:nvPr/>
        </p:nvSpPr>
        <p:spPr>
          <a:xfrm>
            <a:off x="6667500" y="4095750"/>
            <a:ext cx="4000500" cy="38100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84566B-64FA-49AC-B982-92A8330A1335}"/>
              </a:ext>
            </a:extLst>
          </p:cNvPr>
          <p:cNvSpPr>
            <a:spLocks noGrp="1"/>
          </p:cNvSpPr>
          <p:nvPr/>
        </p:nvSpPr>
        <p:spPr>
          <a:xfrm>
            <a:off x="6667500" y="4295775"/>
            <a:ext cx="400050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Distinguish company salary structure from the statutory minimum.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E39892C-1CAE-4872-8E2F-7AC9ED7D9C27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Labour Act ss.5, 7, 11, 13, 16, 18; National Minimum Wage (Amendment) Act 2024 / NSIWC.</a:t>
            </a:r>
          </a:p>
        </p:txBody>
      </p:sp>
    </p:spTree>
    <p:extLst>
      <p:ext uri="{BB962C8B-B14F-4D97-AF65-F5344CB8AC3E}">
        <p14:creationId xmlns:p14="http://schemas.microsoft.com/office/powerpoint/2010/main" val="163798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60D256A7-7934-4F22-8C34-6285EE7D2EC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3A8AD5-3A1B-46C9-9B3D-C4861A7DFA44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HIGHEST-RISK DECISION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EB1144-33F2-44E3-B790-687AA2FA499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Termination is a process</a:t>
            </a:r>
            <a:r>
              <a:rPr lang="en-US"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not a sentence spoken by a manager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015752B2-A06F-477A-8AA2-A6996550321F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205C63-7A4A-4A1C-B4B8-8C787CB04BC2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6400BE-B2DD-4725-A883-46F1C536695B}"/>
              </a:ext>
            </a:extLst>
          </p:cNvPr>
          <p:cNvSpPr>
            <a:spLocks noGrp="1"/>
          </p:cNvSpPr>
          <p:nvPr/>
        </p:nvSpPr>
        <p:spPr>
          <a:xfrm>
            <a:off x="609600" y="1543050"/>
            <a:ext cx="3333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Claims can include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1FD5AA-A972-410E-8455-F2E9A1890F52}"/>
              </a:ext>
            </a:extLst>
          </p:cNvPr>
          <p:cNvSpPr>
            <a:spLocks noGrp="1"/>
          </p:cNvSpPr>
          <p:nvPr/>
        </p:nvSpPr>
        <p:spPr>
          <a:xfrm>
            <a:off x="609600" y="20193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16813D-B0AE-481E-A43A-F162D8A6CFB7}"/>
              </a:ext>
            </a:extLst>
          </p:cNvPr>
          <p:cNvSpPr>
            <a:spLocks noGrp="1"/>
          </p:cNvSpPr>
          <p:nvPr/>
        </p:nvSpPr>
        <p:spPr>
          <a:xfrm>
            <a:off x="781050" y="195262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Wrongful or unlawful termination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E599D1-C92A-4BF9-992A-C17DA0751EAB}"/>
              </a:ext>
            </a:extLst>
          </p:cNvPr>
          <p:cNvSpPr>
            <a:spLocks noGrp="1"/>
          </p:cNvSpPr>
          <p:nvPr/>
        </p:nvSpPr>
        <p:spPr>
          <a:xfrm>
            <a:off x="609600" y="24574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C4DC408-30E3-4A56-A5F2-29E6E02B6205}"/>
              </a:ext>
            </a:extLst>
          </p:cNvPr>
          <p:cNvSpPr>
            <a:spLocks noGrp="1"/>
          </p:cNvSpPr>
          <p:nvPr/>
        </p:nvSpPr>
        <p:spPr>
          <a:xfrm>
            <a:off x="781050" y="239077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Breach of contract or policy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3A6A01-C700-4606-BC72-0E0CF9C688F9}"/>
              </a:ext>
            </a:extLst>
          </p:cNvPr>
          <p:cNvSpPr>
            <a:spLocks noGrp="1"/>
          </p:cNvSpPr>
          <p:nvPr/>
        </p:nvSpPr>
        <p:spPr>
          <a:xfrm>
            <a:off x="609600" y="28956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EF6747-AA23-489F-95BD-B01486386E3F}"/>
              </a:ext>
            </a:extLst>
          </p:cNvPr>
          <p:cNvSpPr>
            <a:spLocks noGrp="1"/>
          </p:cNvSpPr>
          <p:nvPr/>
        </p:nvSpPr>
        <p:spPr>
          <a:xfrm>
            <a:off x="781050" y="282892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Unfair labour practice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D9E6DF-624A-4207-80D7-06DDFD50A808}"/>
              </a:ext>
            </a:extLst>
          </p:cNvPr>
          <p:cNvSpPr>
            <a:spLocks noGrp="1"/>
          </p:cNvSpPr>
          <p:nvPr/>
        </p:nvSpPr>
        <p:spPr>
          <a:xfrm>
            <a:off x="609600" y="33337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5CD17C-F5AC-43A1-8FC1-8763508E2155}"/>
              </a:ext>
            </a:extLst>
          </p:cNvPr>
          <p:cNvSpPr>
            <a:spLocks noGrp="1"/>
          </p:cNvSpPr>
          <p:nvPr/>
        </p:nvSpPr>
        <p:spPr>
          <a:xfrm>
            <a:off x="781050" y="326707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Discrimination or victimisation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B3B4D4-981C-4B4C-A785-29C6BC39BCC2}"/>
              </a:ext>
            </a:extLst>
          </p:cNvPr>
          <p:cNvSpPr>
            <a:spLocks noGrp="1"/>
          </p:cNvSpPr>
          <p:nvPr/>
        </p:nvSpPr>
        <p:spPr>
          <a:xfrm>
            <a:off x="609600" y="37719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4E3075-2EAE-4E19-9EBB-D9EA142D8BF6}"/>
              </a:ext>
            </a:extLst>
          </p:cNvPr>
          <p:cNvSpPr>
            <a:spLocks noGrp="1"/>
          </p:cNvSpPr>
          <p:nvPr/>
        </p:nvSpPr>
        <p:spPr>
          <a:xfrm>
            <a:off x="781050" y="370522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Constructive dismissal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825C27-0C21-497C-990C-77C009792FB2}"/>
              </a:ext>
            </a:extLst>
          </p:cNvPr>
          <p:cNvSpPr>
            <a:spLocks noGrp="1"/>
          </p:cNvSpPr>
          <p:nvPr/>
        </p:nvSpPr>
        <p:spPr>
          <a:xfrm>
            <a:off x="609600" y="42100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516DAE0-AAEA-41D5-808F-9F479E5078A1}"/>
              </a:ext>
            </a:extLst>
          </p:cNvPr>
          <p:cNvSpPr>
            <a:spLocks noGrp="1"/>
          </p:cNvSpPr>
          <p:nvPr/>
        </p:nvSpPr>
        <p:spPr>
          <a:xfrm>
            <a:off x="781050" y="4143375"/>
            <a:ext cx="39243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Defective notice or pay in lieu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207756-6ED7-4C60-AD11-14020F290F86}"/>
              </a:ext>
            </a:extLst>
          </p:cNvPr>
          <p:cNvSpPr>
            <a:spLocks noGrp="1"/>
          </p:cNvSpPr>
          <p:nvPr/>
        </p:nvSpPr>
        <p:spPr>
          <a:xfrm>
            <a:off x="5048250" y="1524000"/>
            <a:ext cx="9525" cy="333375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81985E7-8A43-443B-A3D2-641D90F3A301}"/>
              </a:ext>
            </a:extLst>
          </p:cNvPr>
          <p:cNvSpPr>
            <a:spLocks noGrp="1"/>
          </p:cNvSpPr>
          <p:nvPr/>
        </p:nvSpPr>
        <p:spPr>
          <a:xfrm>
            <a:off x="5524500" y="15430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The defensible sequence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5055F7F-5A1B-471F-8BC4-167780E53E79}"/>
              </a:ext>
            </a:extLst>
          </p:cNvPr>
          <p:cNvSpPr>
            <a:spLocks noGrp="1"/>
          </p:cNvSpPr>
          <p:nvPr/>
        </p:nvSpPr>
        <p:spPr>
          <a:xfrm>
            <a:off x="5524500" y="2047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8023DF5-149C-4B09-84B7-ED698AEA332C}"/>
              </a:ext>
            </a:extLst>
          </p:cNvPr>
          <p:cNvSpPr>
            <a:spLocks noGrp="1"/>
          </p:cNvSpPr>
          <p:nvPr/>
        </p:nvSpPr>
        <p:spPr>
          <a:xfrm>
            <a:off x="5524500" y="2219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EXPECTATION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FF7C705-C13C-4B75-927F-E4BB771C7CA1}"/>
              </a:ext>
            </a:extLst>
          </p:cNvPr>
          <p:cNvSpPr>
            <a:spLocks noGrp="1"/>
          </p:cNvSpPr>
          <p:nvPr/>
        </p:nvSpPr>
        <p:spPr>
          <a:xfrm>
            <a:off x="5524500" y="2514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Clear and fair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2736C0-C48E-4928-8C6F-C6354157A922}"/>
              </a:ext>
            </a:extLst>
          </p:cNvPr>
          <p:cNvSpPr>
            <a:spLocks noGrp="1"/>
          </p:cNvSpPr>
          <p:nvPr/>
        </p:nvSpPr>
        <p:spPr>
          <a:xfrm>
            <a:off x="6953250" y="2047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610071-1461-4B3E-AB4F-912582617113}"/>
              </a:ext>
            </a:extLst>
          </p:cNvPr>
          <p:cNvSpPr>
            <a:spLocks noGrp="1"/>
          </p:cNvSpPr>
          <p:nvPr/>
        </p:nvSpPr>
        <p:spPr>
          <a:xfrm>
            <a:off x="6953250" y="2219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MEASUREMENT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8B3D501-FDB9-4204-A5A6-842C887AA7B4}"/>
              </a:ext>
            </a:extLst>
          </p:cNvPr>
          <p:cNvSpPr>
            <a:spLocks noGrp="1"/>
          </p:cNvSpPr>
          <p:nvPr/>
        </p:nvSpPr>
        <p:spPr>
          <a:xfrm>
            <a:off x="6953250" y="2514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Clear and fair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8B5C9D4-DEAC-4B6A-A0FB-C0879DD43788}"/>
              </a:ext>
            </a:extLst>
          </p:cNvPr>
          <p:cNvSpPr>
            <a:spLocks noGrp="1"/>
          </p:cNvSpPr>
          <p:nvPr/>
        </p:nvSpPr>
        <p:spPr>
          <a:xfrm>
            <a:off x="8382000" y="2047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D71BE99-CCE0-4A9F-AA60-4F2DFA2CF5D9}"/>
              </a:ext>
            </a:extLst>
          </p:cNvPr>
          <p:cNvSpPr>
            <a:spLocks noGrp="1"/>
          </p:cNvSpPr>
          <p:nvPr/>
        </p:nvSpPr>
        <p:spPr>
          <a:xfrm>
            <a:off x="8382000" y="2219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FEEDBACK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D394954-8BAB-412D-9680-409C853FC319}"/>
              </a:ext>
            </a:extLst>
          </p:cNvPr>
          <p:cNvSpPr>
            <a:spLocks noGrp="1"/>
          </p:cNvSpPr>
          <p:nvPr/>
        </p:nvSpPr>
        <p:spPr>
          <a:xfrm>
            <a:off x="8382000" y="2514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Clear and fair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A81BA9A-B561-4E5B-B665-0B739385BED0}"/>
              </a:ext>
            </a:extLst>
          </p:cNvPr>
          <p:cNvSpPr>
            <a:spLocks noGrp="1"/>
          </p:cNvSpPr>
          <p:nvPr/>
        </p:nvSpPr>
        <p:spPr>
          <a:xfrm>
            <a:off x="9810750" y="2047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44C1B62-7BF2-4C74-A156-CFBFF68DC79C}"/>
              </a:ext>
            </a:extLst>
          </p:cNvPr>
          <p:cNvSpPr>
            <a:spLocks noGrp="1"/>
          </p:cNvSpPr>
          <p:nvPr/>
        </p:nvSpPr>
        <p:spPr>
          <a:xfrm>
            <a:off x="9810750" y="2219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OPPORTUNITY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109E63-18C4-4D8B-8A54-6CB2188AC991}"/>
              </a:ext>
            </a:extLst>
          </p:cNvPr>
          <p:cNvSpPr>
            <a:spLocks noGrp="1"/>
          </p:cNvSpPr>
          <p:nvPr/>
        </p:nvSpPr>
        <p:spPr>
          <a:xfrm>
            <a:off x="9810750" y="2514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Time to improve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BB943EA-72C7-473E-9F2D-4EBBF2DD2744}"/>
              </a:ext>
            </a:extLst>
          </p:cNvPr>
          <p:cNvSpPr>
            <a:spLocks noGrp="1"/>
          </p:cNvSpPr>
          <p:nvPr/>
        </p:nvSpPr>
        <p:spPr>
          <a:xfrm>
            <a:off x="5524500" y="3190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613D0B6-F7BF-4BFD-A22D-26581BDA95F5}"/>
              </a:ext>
            </a:extLst>
          </p:cNvPr>
          <p:cNvSpPr>
            <a:spLocks noGrp="1"/>
          </p:cNvSpPr>
          <p:nvPr/>
        </p:nvSpPr>
        <p:spPr>
          <a:xfrm>
            <a:off x="5418667" y="3362325"/>
            <a:ext cx="1305983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DOCUMENTATION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AC02589-5F58-45F1-BC00-D9C05E0C397E}"/>
              </a:ext>
            </a:extLst>
          </p:cNvPr>
          <p:cNvSpPr>
            <a:spLocks noGrp="1"/>
          </p:cNvSpPr>
          <p:nvPr/>
        </p:nvSpPr>
        <p:spPr>
          <a:xfrm>
            <a:off x="5456767" y="3657600"/>
            <a:ext cx="1305983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Contemporaneous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12B7CBC-DF97-4E56-A458-CC891F783103}"/>
              </a:ext>
            </a:extLst>
          </p:cNvPr>
          <p:cNvSpPr>
            <a:spLocks noGrp="1"/>
          </p:cNvSpPr>
          <p:nvPr/>
        </p:nvSpPr>
        <p:spPr>
          <a:xfrm>
            <a:off x="6953250" y="3190875"/>
            <a:ext cx="1123950" cy="4762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3270047-B48F-425F-8B45-805ECF93FF50}"/>
              </a:ext>
            </a:extLst>
          </p:cNvPr>
          <p:cNvSpPr>
            <a:spLocks noGrp="1"/>
          </p:cNvSpPr>
          <p:nvPr/>
        </p:nvSpPr>
        <p:spPr>
          <a:xfrm>
            <a:off x="6953250" y="3362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REVIEW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E4C3AE8-3879-48B7-9985-3C780AF738D4}"/>
              </a:ext>
            </a:extLst>
          </p:cNvPr>
          <p:cNvSpPr>
            <a:spLocks noGrp="1"/>
          </p:cNvSpPr>
          <p:nvPr/>
        </p:nvSpPr>
        <p:spPr>
          <a:xfrm>
            <a:off x="6953250" y="3657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Policy + precedent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93733C2-D251-43E2-B175-E8AF3F9403CD}"/>
              </a:ext>
            </a:extLst>
          </p:cNvPr>
          <p:cNvSpPr>
            <a:spLocks noGrp="1"/>
          </p:cNvSpPr>
          <p:nvPr/>
        </p:nvSpPr>
        <p:spPr>
          <a:xfrm>
            <a:off x="8382000" y="3190875"/>
            <a:ext cx="1123950" cy="47625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53C8DF2-06E5-4774-96AF-F0127CB58D74}"/>
              </a:ext>
            </a:extLst>
          </p:cNvPr>
          <p:cNvSpPr>
            <a:spLocks noGrp="1"/>
          </p:cNvSpPr>
          <p:nvPr/>
        </p:nvSpPr>
        <p:spPr>
          <a:xfrm>
            <a:off x="8382000" y="3362325"/>
            <a:ext cx="12001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DECISION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4A29CE7-77EC-488D-99D0-23C0CC341657}"/>
              </a:ext>
            </a:extLst>
          </p:cNvPr>
          <p:cNvSpPr>
            <a:spLocks noGrp="1"/>
          </p:cNvSpPr>
          <p:nvPr/>
        </p:nvSpPr>
        <p:spPr>
          <a:xfrm>
            <a:off x="8382000" y="3657600"/>
            <a:ext cx="123825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HR/Legal + approval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579FBDE-7796-485A-BABF-919EF2D6A5DE}"/>
              </a:ext>
            </a:extLst>
          </p:cNvPr>
          <p:cNvSpPr>
            <a:spLocks noGrp="1"/>
          </p:cNvSpPr>
          <p:nvPr/>
        </p:nvSpPr>
        <p:spPr>
          <a:xfrm>
            <a:off x="609600" y="5476875"/>
            <a:ext cx="10668000" cy="533400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B99B3E5-C4D3-4336-BD28-E1997C912ABC}"/>
              </a:ext>
            </a:extLst>
          </p:cNvPr>
          <p:cNvSpPr>
            <a:spLocks noGrp="1"/>
          </p:cNvSpPr>
          <p:nvPr/>
        </p:nvSpPr>
        <p:spPr>
          <a:xfrm>
            <a:off x="838200" y="5629275"/>
            <a:ext cx="1019175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Never say “You are fired” or “Don’t come back tomorrow” before the required review and approval.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AF7AD76-251C-41C8-8B5A-3CFEF9FABC5D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Labour Act s.11; employment contract/policy; NICN jurisdiction and case-law categories.</a:t>
            </a:r>
          </a:p>
        </p:txBody>
      </p:sp>
    </p:spTree>
    <p:extLst>
      <p:ext uri="{BB962C8B-B14F-4D97-AF65-F5344CB8AC3E}">
        <p14:creationId xmlns:p14="http://schemas.microsoft.com/office/powerpoint/2010/main" val="1658545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1A643C79-1805-43F3-AEF8-4D9CA684C38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57A5BD-75A1-4AD5-AE57-9A8FFB52893B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DUE PROCESS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0C2910-0910-461F-B2F2-B7076EC6139B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 disciplinary decision must survive independent review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05FB82E1-D862-4BC2-8D75-8E8DCA8861D2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181BF6-12FE-477F-8D65-2EA6E62DCE4D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492B47-6D69-41A7-9078-65FC95E517D0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10572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Ask these questions before sanction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FB1B5E-DAC5-475C-9E27-00FCFED3B578}"/>
              </a:ext>
            </a:extLst>
          </p:cNvPr>
          <p:cNvSpPr>
            <a:spLocks noGrp="1"/>
          </p:cNvSpPr>
          <p:nvPr/>
        </p:nvSpPr>
        <p:spPr>
          <a:xfrm>
            <a:off x="609600" y="200025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24C01C-FFB2-4726-89FF-885B5D8C57C3}"/>
              </a:ext>
            </a:extLst>
          </p:cNvPr>
          <p:cNvSpPr>
            <a:spLocks noGrp="1"/>
          </p:cNvSpPr>
          <p:nvPr/>
        </p:nvSpPr>
        <p:spPr>
          <a:xfrm>
            <a:off x="1066800" y="200025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What happened?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0AAE5462-9923-41EB-AED1-4BE039425665}"/>
              </a:ext>
            </a:extLst>
          </p:cNvPr>
          <p:cNvSpPr>
            <a:spLocks noGrp="1"/>
          </p:cNvSpPr>
          <p:nvPr/>
        </p:nvSpPr>
        <p:spPr>
          <a:xfrm>
            <a:off x="609600" y="240030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14B618-99DB-4BBA-B9F6-C936325763C9}"/>
              </a:ext>
            </a:extLst>
          </p:cNvPr>
          <p:cNvSpPr>
            <a:spLocks noGrp="1"/>
          </p:cNvSpPr>
          <p:nvPr/>
        </p:nvSpPr>
        <p:spPr>
          <a:xfrm>
            <a:off x="609600" y="2638425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EB55916-58F8-4D52-BFB7-1971C5960801}"/>
              </a:ext>
            </a:extLst>
          </p:cNvPr>
          <p:cNvSpPr>
            <a:spLocks noGrp="1"/>
          </p:cNvSpPr>
          <p:nvPr/>
        </p:nvSpPr>
        <p:spPr>
          <a:xfrm>
            <a:off x="1066800" y="2638425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Which rule or policy was breached?</a:t>
            </a:r>
          </a:p>
        </p:txBody>
      </p:sp>
      <p:sp>
        <p:nvSpPr>
          <p:cNvPr id="12" name="Straight Connector 11">
            <a:extLst>
              <a:ext uri="{FF2B5EF4-FFF2-40B4-BE49-F238E27FC236}">
                <a16:creationId xmlns:a16="http://schemas.microsoft.com/office/drawing/2014/main" id="{E8078FA7-A100-46A0-83DE-742DACD2701A}"/>
              </a:ext>
            </a:extLst>
          </p:cNvPr>
          <p:cNvSpPr>
            <a:spLocks noGrp="1"/>
          </p:cNvSpPr>
          <p:nvPr/>
        </p:nvSpPr>
        <p:spPr>
          <a:xfrm>
            <a:off x="609600" y="3038475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37C764-1F41-4D23-BA5D-158780A548B9}"/>
              </a:ext>
            </a:extLst>
          </p:cNvPr>
          <p:cNvSpPr>
            <a:spLocks noGrp="1"/>
          </p:cNvSpPr>
          <p:nvPr/>
        </p:nvSpPr>
        <p:spPr>
          <a:xfrm>
            <a:off x="609600" y="327660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38C32E-65FD-4CB3-8E35-26DF768D2DD9}"/>
              </a:ext>
            </a:extLst>
          </p:cNvPr>
          <p:cNvSpPr>
            <a:spLocks noGrp="1"/>
          </p:cNvSpPr>
          <p:nvPr/>
        </p:nvSpPr>
        <p:spPr>
          <a:xfrm>
            <a:off x="1066800" y="327660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What evidence exists?</a:t>
            </a:r>
          </a:p>
        </p:txBody>
      </p:sp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4D295CC7-E0FB-4319-9618-273384553CC7}"/>
              </a:ext>
            </a:extLst>
          </p:cNvPr>
          <p:cNvSpPr>
            <a:spLocks noGrp="1"/>
          </p:cNvSpPr>
          <p:nvPr/>
        </p:nvSpPr>
        <p:spPr>
          <a:xfrm>
            <a:off x="609600" y="367665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73B383-CA81-4552-A71D-0D560C8EB1B0}"/>
              </a:ext>
            </a:extLst>
          </p:cNvPr>
          <p:cNvSpPr>
            <a:spLocks noGrp="1"/>
          </p:cNvSpPr>
          <p:nvPr/>
        </p:nvSpPr>
        <p:spPr>
          <a:xfrm>
            <a:off x="609600" y="3914775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02BD547-9B86-4B4B-8C14-D96F2B498A25}"/>
              </a:ext>
            </a:extLst>
          </p:cNvPr>
          <p:cNvSpPr>
            <a:spLocks noGrp="1"/>
          </p:cNvSpPr>
          <p:nvPr/>
        </p:nvSpPr>
        <p:spPr>
          <a:xfrm>
            <a:off x="1066800" y="3914775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Was the allegation explained clearly?</a:t>
            </a:r>
          </a:p>
        </p:txBody>
      </p:sp>
      <p:sp>
        <p:nvSpPr>
          <p:cNvPr id="18" name="Straight Connector 17">
            <a:extLst>
              <a:ext uri="{FF2B5EF4-FFF2-40B4-BE49-F238E27FC236}">
                <a16:creationId xmlns:a16="http://schemas.microsoft.com/office/drawing/2014/main" id="{FD802000-C600-412E-8737-D9C5381C101E}"/>
              </a:ext>
            </a:extLst>
          </p:cNvPr>
          <p:cNvSpPr>
            <a:spLocks noGrp="1"/>
          </p:cNvSpPr>
          <p:nvPr/>
        </p:nvSpPr>
        <p:spPr>
          <a:xfrm>
            <a:off x="609600" y="4314825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D6AC3B-A616-4C40-8DBD-10FCA73C5738}"/>
              </a:ext>
            </a:extLst>
          </p:cNvPr>
          <p:cNvSpPr>
            <a:spLocks noGrp="1"/>
          </p:cNvSpPr>
          <p:nvPr/>
        </p:nvSpPr>
        <p:spPr>
          <a:xfrm>
            <a:off x="609600" y="455295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FF6CF3D-7647-44EC-9AE0-AC6FB51B83D4}"/>
              </a:ext>
            </a:extLst>
          </p:cNvPr>
          <p:cNvSpPr>
            <a:spLocks noGrp="1"/>
          </p:cNvSpPr>
          <p:nvPr/>
        </p:nvSpPr>
        <p:spPr>
          <a:xfrm>
            <a:off x="1066800" y="455295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Could the employee respond?</a:t>
            </a:r>
          </a:p>
        </p:txBody>
      </p:sp>
      <p:sp>
        <p:nvSpPr>
          <p:cNvPr id="21" name="Straight Connector 20">
            <a:extLst>
              <a:ext uri="{FF2B5EF4-FFF2-40B4-BE49-F238E27FC236}">
                <a16:creationId xmlns:a16="http://schemas.microsoft.com/office/drawing/2014/main" id="{C7E6F950-0C46-4CF8-9C59-C501BE48488C}"/>
              </a:ext>
            </a:extLst>
          </p:cNvPr>
          <p:cNvSpPr>
            <a:spLocks noGrp="1"/>
          </p:cNvSpPr>
          <p:nvPr/>
        </p:nvSpPr>
        <p:spPr>
          <a:xfrm>
            <a:off x="609600" y="495300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45DD66C-A39A-424A-8151-06BA8C9990BD}"/>
              </a:ext>
            </a:extLst>
          </p:cNvPr>
          <p:cNvSpPr>
            <a:spLocks noGrp="1"/>
          </p:cNvSpPr>
          <p:nvPr/>
        </p:nvSpPr>
        <p:spPr>
          <a:xfrm>
            <a:off x="6181725" y="200025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AC8C4D-F40A-4584-B06D-4B297F980DE0}"/>
              </a:ext>
            </a:extLst>
          </p:cNvPr>
          <p:cNvSpPr>
            <a:spLocks noGrp="1"/>
          </p:cNvSpPr>
          <p:nvPr/>
        </p:nvSpPr>
        <p:spPr>
          <a:xfrm>
            <a:off x="6638925" y="200025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Was the response objectively considered?</a:t>
            </a:r>
          </a:p>
        </p:txBody>
      </p:sp>
      <p:sp>
        <p:nvSpPr>
          <p:cNvPr id="24" name="Straight Connector 23">
            <a:extLst>
              <a:ext uri="{FF2B5EF4-FFF2-40B4-BE49-F238E27FC236}">
                <a16:creationId xmlns:a16="http://schemas.microsoft.com/office/drawing/2014/main" id="{F0602133-E21B-42DA-B3AF-2B9CED47DC74}"/>
              </a:ext>
            </a:extLst>
          </p:cNvPr>
          <p:cNvSpPr>
            <a:spLocks noGrp="1"/>
          </p:cNvSpPr>
          <p:nvPr/>
        </p:nvSpPr>
        <p:spPr>
          <a:xfrm>
            <a:off x="6181725" y="240030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98FDF9F-514B-4DB0-8810-77B05459A04C}"/>
              </a:ext>
            </a:extLst>
          </p:cNvPr>
          <p:cNvSpPr>
            <a:spLocks noGrp="1"/>
          </p:cNvSpPr>
          <p:nvPr/>
        </p:nvSpPr>
        <p:spPr>
          <a:xfrm>
            <a:off x="6181725" y="2638425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E83240-FFAB-4ABE-BED6-03DBF64F71A3}"/>
              </a:ext>
            </a:extLst>
          </p:cNvPr>
          <p:cNvSpPr>
            <a:spLocks noGrp="1"/>
          </p:cNvSpPr>
          <p:nvPr/>
        </p:nvSpPr>
        <p:spPr>
          <a:xfrm>
            <a:off x="6638925" y="2638425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Is the sanction proportionate?</a:t>
            </a:r>
          </a:p>
        </p:txBody>
      </p:sp>
      <p:sp>
        <p:nvSpPr>
          <p:cNvPr id="27" name="Straight Connector 26">
            <a:extLst>
              <a:ext uri="{FF2B5EF4-FFF2-40B4-BE49-F238E27FC236}">
                <a16:creationId xmlns:a16="http://schemas.microsoft.com/office/drawing/2014/main" id="{C06C1ECD-76FD-4E3C-8A21-CE36BEA45B45}"/>
              </a:ext>
            </a:extLst>
          </p:cNvPr>
          <p:cNvSpPr>
            <a:spLocks noGrp="1"/>
          </p:cNvSpPr>
          <p:nvPr/>
        </p:nvSpPr>
        <p:spPr>
          <a:xfrm>
            <a:off x="6181725" y="3038475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980263A-39D8-4849-BE73-06FE31FFB87D}"/>
              </a:ext>
            </a:extLst>
          </p:cNvPr>
          <p:cNvSpPr>
            <a:spLocks noGrp="1"/>
          </p:cNvSpPr>
          <p:nvPr/>
        </p:nvSpPr>
        <p:spPr>
          <a:xfrm>
            <a:off x="6181725" y="327660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73ADAB6-4387-4563-B17F-D288597FBF09}"/>
              </a:ext>
            </a:extLst>
          </p:cNvPr>
          <p:cNvSpPr>
            <a:spLocks noGrp="1"/>
          </p:cNvSpPr>
          <p:nvPr/>
        </p:nvSpPr>
        <p:spPr>
          <a:xfrm>
            <a:off x="6638925" y="327660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Is treatment consistent with similar cases?</a:t>
            </a:r>
          </a:p>
        </p:txBody>
      </p:sp>
      <p:sp>
        <p:nvSpPr>
          <p:cNvPr id="30" name="Straight Connector 29">
            <a:extLst>
              <a:ext uri="{FF2B5EF4-FFF2-40B4-BE49-F238E27FC236}">
                <a16:creationId xmlns:a16="http://schemas.microsoft.com/office/drawing/2014/main" id="{5015A238-6BDB-486C-A0A4-99E985FE3A4C}"/>
              </a:ext>
            </a:extLst>
          </p:cNvPr>
          <p:cNvSpPr>
            <a:spLocks noGrp="1"/>
          </p:cNvSpPr>
          <p:nvPr/>
        </p:nvSpPr>
        <p:spPr>
          <a:xfrm>
            <a:off x="6181725" y="367665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43F1EB6-E4D3-461F-B48C-AEAA9ABAC74A}"/>
              </a:ext>
            </a:extLst>
          </p:cNvPr>
          <p:cNvSpPr>
            <a:spLocks noGrp="1"/>
          </p:cNvSpPr>
          <p:nvPr/>
        </p:nvSpPr>
        <p:spPr>
          <a:xfrm>
            <a:off x="6181725" y="3914775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12BCE8A-A37A-4956-867D-006D03A768C8}"/>
              </a:ext>
            </a:extLst>
          </p:cNvPr>
          <p:cNvSpPr>
            <a:spLocks noGrp="1"/>
          </p:cNvSpPr>
          <p:nvPr/>
        </p:nvSpPr>
        <p:spPr>
          <a:xfrm>
            <a:off x="6638925" y="3914775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Was HR involved at the right point?</a:t>
            </a:r>
          </a:p>
        </p:txBody>
      </p:sp>
      <p:sp>
        <p:nvSpPr>
          <p:cNvPr id="33" name="Straight Connector 32">
            <a:extLst>
              <a:ext uri="{FF2B5EF4-FFF2-40B4-BE49-F238E27FC236}">
                <a16:creationId xmlns:a16="http://schemas.microsoft.com/office/drawing/2014/main" id="{9943B3E3-ED1F-41FA-B2AC-7307B2AB13D6}"/>
              </a:ext>
            </a:extLst>
          </p:cNvPr>
          <p:cNvSpPr>
            <a:spLocks noGrp="1"/>
          </p:cNvSpPr>
          <p:nvPr/>
        </p:nvSpPr>
        <p:spPr>
          <a:xfrm>
            <a:off x="6181725" y="4314825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9F31D76-AA34-45EE-BAEF-F7DA4F109FAC}"/>
              </a:ext>
            </a:extLst>
          </p:cNvPr>
          <p:cNvSpPr>
            <a:spLocks noGrp="1"/>
          </p:cNvSpPr>
          <p:nvPr/>
        </p:nvSpPr>
        <p:spPr>
          <a:xfrm>
            <a:off x="6181725" y="4552950"/>
            <a:ext cx="3429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CE5E5EE-DBA3-4616-9C4F-0D11F4487094}"/>
              </a:ext>
            </a:extLst>
          </p:cNvPr>
          <p:cNvSpPr>
            <a:spLocks noGrp="1"/>
          </p:cNvSpPr>
          <p:nvPr/>
        </p:nvSpPr>
        <p:spPr>
          <a:xfrm>
            <a:off x="6638925" y="4552950"/>
            <a:ext cx="47625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Is the full process documented?</a:t>
            </a:r>
          </a:p>
        </p:txBody>
      </p:sp>
      <p:sp>
        <p:nvSpPr>
          <p:cNvPr id="36" name="Straight Connector 35">
            <a:extLst>
              <a:ext uri="{FF2B5EF4-FFF2-40B4-BE49-F238E27FC236}">
                <a16:creationId xmlns:a16="http://schemas.microsoft.com/office/drawing/2014/main" id="{5049E52C-1635-4E51-B3A9-082A3A5FFB22}"/>
              </a:ext>
            </a:extLst>
          </p:cNvPr>
          <p:cNvSpPr>
            <a:spLocks noGrp="1"/>
          </p:cNvSpPr>
          <p:nvPr/>
        </p:nvSpPr>
        <p:spPr>
          <a:xfrm>
            <a:off x="6181725" y="4953000"/>
            <a:ext cx="47625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1E26850-9D7B-4B29-9B06-4ECD71ED24CB}"/>
              </a:ext>
            </a:extLst>
          </p:cNvPr>
          <p:cNvSpPr>
            <a:spLocks noGrp="1"/>
          </p:cNvSpPr>
          <p:nvPr/>
        </p:nvSpPr>
        <p:spPr>
          <a:xfrm>
            <a:off x="609600" y="5476875"/>
            <a:ext cx="10668000" cy="552450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9250328-C9F5-4A14-A82E-4B04E8A7BCE7}"/>
              </a:ext>
            </a:extLst>
          </p:cNvPr>
          <p:cNvSpPr>
            <a:spLocks noGrp="1"/>
          </p:cNvSpPr>
          <p:nvPr/>
        </p:nvSpPr>
        <p:spPr>
          <a:xfrm>
            <a:off x="838200" y="5619750"/>
            <a:ext cx="1019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Do not manufacture a disciplinary case to justify a decision management has already made.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F1DCEAB-F0F1-4245-B5FE-14D5D0478AD2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Framework: fair hearing, contract/policy procedure, objective evidence and consistent sanction.</a:t>
            </a:r>
          </a:p>
        </p:txBody>
      </p:sp>
    </p:spTree>
    <p:extLst>
      <p:ext uri="{BB962C8B-B14F-4D97-AF65-F5344CB8AC3E}">
        <p14:creationId xmlns:p14="http://schemas.microsoft.com/office/powerpoint/2010/main" val="463957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C3868B21-532B-46C1-AF96-743A694045A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32B8D3-F609-4017-9B05-AFD3667C26E7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PERFORMANCE MANAGEMENT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98CF9C-D44E-4F11-8306-E0CCBFC9432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Performance action is defensible only when expectations are measurable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8AB0E2D1-9218-4EA4-B3B1-87F64DB9F95A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EEEB9B-ECF2-4325-853E-4C48E40B403D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7101A4-1E81-4B88-8961-AD624C9EC9B2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4857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What creates exposure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A32935-BBF1-4AFC-AC2B-17AECBABFB1F}"/>
              </a:ext>
            </a:extLst>
          </p:cNvPr>
          <p:cNvSpPr>
            <a:spLocks noGrp="1"/>
          </p:cNvSpPr>
          <p:nvPr/>
        </p:nvSpPr>
        <p:spPr>
          <a:xfrm>
            <a:off x="6381750" y="152400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rPr>
              <a:t>What strengthens the employer position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FC39F-B468-4450-92AC-6E13522E0493}"/>
              </a:ext>
            </a:extLst>
          </p:cNvPr>
          <p:cNvSpPr>
            <a:spLocks noGrp="1"/>
          </p:cNvSpPr>
          <p:nvPr/>
        </p:nvSpPr>
        <p:spPr>
          <a:xfrm>
            <a:off x="609600" y="20669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086BFA3-B73A-4E8D-9A90-6654AE58CE27}"/>
              </a:ext>
            </a:extLst>
          </p:cNvPr>
          <p:cNvSpPr>
            <a:spLocks noGrp="1"/>
          </p:cNvSpPr>
          <p:nvPr/>
        </p:nvSpPr>
        <p:spPr>
          <a:xfrm>
            <a:off x="781050" y="2000250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Unclear or retrospective KPIs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DFD91E-6D63-43B5-9DEF-D842864B27BB}"/>
              </a:ext>
            </a:extLst>
          </p:cNvPr>
          <p:cNvSpPr>
            <a:spLocks noGrp="1"/>
          </p:cNvSpPr>
          <p:nvPr/>
        </p:nvSpPr>
        <p:spPr>
          <a:xfrm>
            <a:off x="609600" y="25908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9A6A39-E6D2-4686-BE05-D5EE807342F5}"/>
              </a:ext>
            </a:extLst>
          </p:cNvPr>
          <p:cNvSpPr>
            <a:spLocks noGrp="1"/>
          </p:cNvSpPr>
          <p:nvPr/>
        </p:nvSpPr>
        <p:spPr>
          <a:xfrm>
            <a:off x="781050" y="2524125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No timely feedback or contradictory instructions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93F63F-2F54-4CE2-8A4D-F3BE17022271}"/>
              </a:ext>
            </a:extLst>
          </p:cNvPr>
          <p:cNvSpPr>
            <a:spLocks noGrp="1"/>
          </p:cNvSpPr>
          <p:nvPr/>
        </p:nvSpPr>
        <p:spPr>
          <a:xfrm>
            <a:off x="609600" y="311467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F53207-B2BE-4A9A-8260-000ECACC3CA4}"/>
              </a:ext>
            </a:extLst>
          </p:cNvPr>
          <p:cNvSpPr>
            <a:spLocks noGrp="1"/>
          </p:cNvSpPr>
          <p:nvPr/>
        </p:nvSpPr>
        <p:spPr>
          <a:xfrm>
            <a:off x="781050" y="3048000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Years of tolerance followed by sudden termination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0D6BB9-12CC-4AB3-A4AF-5F49B88DE939}"/>
              </a:ext>
            </a:extLst>
          </p:cNvPr>
          <p:cNvSpPr>
            <a:spLocks noGrp="1"/>
          </p:cNvSpPr>
          <p:nvPr/>
        </p:nvSpPr>
        <p:spPr>
          <a:xfrm>
            <a:off x="609600" y="36385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F8B8E6-0E4E-4A88-B841-49D751D6AA9A}"/>
              </a:ext>
            </a:extLst>
          </p:cNvPr>
          <p:cNvSpPr>
            <a:spLocks noGrp="1"/>
          </p:cNvSpPr>
          <p:nvPr/>
        </p:nvSpPr>
        <p:spPr>
          <a:xfrm>
            <a:off x="781050" y="3571875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Ratings driven by dislike or bias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F1F0F3-4BE8-4D9A-B0F5-EC9B2CEB3593}"/>
              </a:ext>
            </a:extLst>
          </p:cNvPr>
          <p:cNvSpPr>
            <a:spLocks noGrp="1"/>
          </p:cNvSpPr>
          <p:nvPr/>
        </p:nvSpPr>
        <p:spPr>
          <a:xfrm>
            <a:off x="609600" y="41624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38ED6F-FC3F-4F77-B448-7115C0C0FA19}"/>
              </a:ext>
            </a:extLst>
          </p:cNvPr>
          <p:cNvSpPr>
            <a:spLocks noGrp="1"/>
          </p:cNvSpPr>
          <p:nvPr/>
        </p:nvSpPr>
        <p:spPr>
          <a:xfrm>
            <a:off x="781050" y="4095750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PIP without measurable objectives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09F798A-703F-483B-B846-1D9158E7B3B7}"/>
              </a:ext>
            </a:extLst>
          </p:cNvPr>
          <p:cNvSpPr>
            <a:spLocks noGrp="1"/>
          </p:cNvSpPr>
          <p:nvPr/>
        </p:nvSpPr>
        <p:spPr>
          <a:xfrm>
            <a:off x="609600" y="46863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2FAB3F-88E9-49CA-85DC-8B1109CA4603}"/>
              </a:ext>
            </a:extLst>
          </p:cNvPr>
          <p:cNvSpPr>
            <a:spLocks noGrp="1"/>
          </p:cNvSpPr>
          <p:nvPr/>
        </p:nvSpPr>
        <p:spPr>
          <a:xfrm>
            <a:off x="781050" y="4619625"/>
            <a:ext cx="4924425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Action immediately after a complaint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14E63E-3C94-41A2-8259-D4EFF93D1D2F}"/>
              </a:ext>
            </a:extLst>
          </p:cNvPr>
          <p:cNvSpPr>
            <a:spLocks noGrp="1"/>
          </p:cNvSpPr>
          <p:nvPr/>
        </p:nvSpPr>
        <p:spPr>
          <a:xfrm>
            <a:off x="6381750" y="206692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F2BCEA-3D54-4F76-9D85-10A490AC4951}"/>
              </a:ext>
            </a:extLst>
          </p:cNvPr>
          <p:cNvSpPr>
            <a:spLocks noGrp="1"/>
          </p:cNvSpPr>
          <p:nvPr/>
        </p:nvSpPr>
        <p:spPr>
          <a:xfrm>
            <a:off x="6553200" y="2000250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Define role-linked outcomes and evidence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4C6585-81C2-48E5-A76C-DC3CDB772BA8}"/>
              </a:ext>
            </a:extLst>
          </p:cNvPr>
          <p:cNvSpPr>
            <a:spLocks noGrp="1"/>
          </p:cNvSpPr>
          <p:nvPr/>
        </p:nvSpPr>
        <p:spPr>
          <a:xfrm>
            <a:off x="6381750" y="259080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EB011F6-58AF-4A30-9544-74C5294A88B2}"/>
              </a:ext>
            </a:extLst>
          </p:cNvPr>
          <p:cNvSpPr>
            <a:spLocks noGrp="1"/>
          </p:cNvSpPr>
          <p:nvPr/>
        </p:nvSpPr>
        <p:spPr>
          <a:xfrm>
            <a:off x="6553200" y="2524125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Check in at agreed intervals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D0B51CF-1482-45CD-8475-816089939CB5}"/>
              </a:ext>
            </a:extLst>
          </p:cNvPr>
          <p:cNvSpPr>
            <a:spLocks noGrp="1"/>
          </p:cNvSpPr>
          <p:nvPr/>
        </p:nvSpPr>
        <p:spPr>
          <a:xfrm>
            <a:off x="6381750" y="311467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6B560FF-43FB-4CE7-AF08-A9F374E9BAAF}"/>
              </a:ext>
            </a:extLst>
          </p:cNvPr>
          <p:cNvSpPr>
            <a:spLocks noGrp="1"/>
          </p:cNvSpPr>
          <p:nvPr/>
        </p:nvSpPr>
        <p:spPr>
          <a:xfrm>
            <a:off x="6553200" y="3048000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Record examples, support and employee response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8435CD-52EC-489C-8FAD-CA3D6F49DFB8}"/>
              </a:ext>
            </a:extLst>
          </p:cNvPr>
          <p:cNvSpPr>
            <a:spLocks noGrp="1"/>
          </p:cNvSpPr>
          <p:nvPr/>
        </p:nvSpPr>
        <p:spPr>
          <a:xfrm>
            <a:off x="6381750" y="363855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FCCE79D-3580-4543-AF1E-F37074E2CB3C}"/>
              </a:ext>
            </a:extLst>
          </p:cNvPr>
          <p:cNvSpPr>
            <a:spLocks noGrp="1"/>
          </p:cNvSpPr>
          <p:nvPr/>
        </p:nvSpPr>
        <p:spPr>
          <a:xfrm>
            <a:off x="6553200" y="3571875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Set achievable PIP measures and review dates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AC4BB3-3091-4B42-BEBE-A904A70648EE}"/>
              </a:ext>
            </a:extLst>
          </p:cNvPr>
          <p:cNvSpPr>
            <a:spLocks noGrp="1"/>
          </p:cNvSpPr>
          <p:nvPr/>
        </p:nvSpPr>
        <p:spPr>
          <a:xfrm>
            <a:off x="6381750" y="416242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E25350F-70CF-4971-8CD5-454BB24F522E}"/>
              </a:ext>
            </a:extLst>
          </p:cNvPr>
          <p:cNvSpPr>
            <a:spLocks noGrp="1"/>
          </p:cNvSpPr>
          <p:nvPr/>
        </p:nvSpPr>
        <p:spPr>
          <a:xfrm>
            <a:off x="6553200" y="4095750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Calibrate ratings and sanctions across teams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590B1B9-F236-4CC0-B57F-264BCB3223C8}"/>
              </a:ext>
            </a:extLst>
          </p:cNvPr>
          <p:cNvSpPr>
            <a:spLocks noGrp="1"/>
          </p:cNvSpPr>
          <p:nvPr/>
        </p:nvSpPr>
        <p:spPr>
          <a:xfrm>
            <a:off x="6381750" y="468630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809AAD-93C9-494A-B5D9-53553A94D700}"/>
              </a:ext>
            </a:extLst>
          </p:cNvPr>
          <p:cNvSpPr>
            <a:spLocks noGrp="1"/>
          </p:cNvSpPr>
          <p:nvPr/>
        </p:nvSpPr>
        <p:spPr>
          <a:xfrm>
            <a:off x="6553200" y="4619625"/>
            <a:ext cx="4972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Pause and escalate when protected complaints are involved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1DBB00E-979E-47FE-A6F1-3D5FA2D38DB6}"/>
              </a:ext>
            </a:extLst>
          </p:cNvPr>
          <p:cNvSpPr>
            <a:spLocks noGrp="1"/>
          </p:cNvSpPr>
          <p:nvPr/>
        </p:nvSpPr>
        <p:spPr>
          <a:xfrm>
            <a:off x="609600" y="5476875"/>
            <a:ext cx="10668000" cy="47625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7FE8D8-B8E2-4D1F-BF9F-F14F3BC36AAF}"/>
              </a:ext>
            </a:extLst>
          </p:cNvPr>
          <p:cNvSpPr>
            <a:spLocks noGrp="1"/>
          </p:cNvSpPr>
          <p:nvPr/>
        </p:nvSpPr>
        <p:spPr>
          <a:xfrm>
            <a:off x="609600" y="5686425"/>
            <a:ext cx="10668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If it is important enough to affect employment, it is important enough to document.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99EE197-BADD-4ADE-A317-1E11C6F8D1F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Manager practice: expectation → measurement → feedback → opportunity → documentation → review.</a:t>
            </a:r>
          </a:p>
        </p:txBody>
      </p:sp>
    </p:spTree>
    <p:extLst>
      <p:ext uri="{BB962C8B-B14F-4D97-AF65-F5344CB8AC3E}">
        <p14:creationId xmlns:p14="http://schemas.microsoft.com/office/powerpoint/2010/main" val="406730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3920E48-870F-43AA-812F-9F1537FEEE1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4A41FA-404A-4A6C-BEF2-4C7CF7F0DD3A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RULES + EVIDENCE + FAIRNESS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2FA46D7-6D7F-4A3B-9E59-B7C06A8B0898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Misconduct never cancels due process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F40C4A56-9EBA-4C78-8B00-5E3B3435913E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7259AD-B3B4-41ED-9D35-C4A984A5714A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12CFEC-2C01-4826-934D-BF51FE0B7D63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Examples managers may need to address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081B41-E5E5-4E36-82B3-4BD0BE395EE4}"/>
              </a:ext>
            </a:extLst>
          </p:cNvPr>
          <p:cNvSpPr>
            <a:spLocks noGrp="1"/>
          </p:cNvSpPr>
          <p:nvPr/>
        </p:nvSpPr>
        <p:spPr>
          <a:xfrm>
            <a:off x="609600" y="2000250"/>
            <a:ext cx="57150" cy="3619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A51ED6-D72A-4400-AE7A-896BE1F4800E}"/>
              </a:ext>
            </a:extLst>
          </p:cNvPr>
          <p:cNvSpPr>
            <a:spLocks noGrp="1"/>
          </p:cNvSpPr>
          <p:nvPr/>
        </p:nvSpPr>
        <p:spPr>
          <a:xfrm>
            <a:off x="781050" y="200025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Fraud / theft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E25959-E207-46A8-8F31-1D1EB4A8B068}"/>
              </a:ext>
            </a:extLst>
          </p:cNvPr>
          <p:cNvSpPr>
            <a:spLocks noGrp="1"/>
          </p:cNvSpPr>
          <p:nvPr/>
        </p:nvSpPr>
        <p:spPr>
          <a:xfrm>
            <a:off x="3324225" y="2000250"/>
            <a:ext cx="57150" cy="3619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E929C7-C299-44CB-9D52-6D785AFE20A1}"/>
              </a:ext>
            </a:extLst>
          </p:cNvPr>
          <p:cNvSpPr>
            <a:spLocks noGrp="1"/>
          </p:cNvSpPr>
          <p:nvPr/>
        </p:nvSpPr>
        <p:spPr>
          <a:xfrm>
            <a:off x="3495675" y="200025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Insubordination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9784CA-9E48-4059-89D7-E872BC8B0DA4}"/>
              </a:ext>
            </a:extLst>
          </p:cNvPr>
          <p:cNvSpPr>
            <a:spLocks noGrp="1"/>
          </p:cNvSpPr>
          <p:nvPr/>
        </p:nvSpPr>
        <p:spPr>
          <a:xfrm>
            <a:off x="6038850" y="2000250"/>
            <a:ext cx="57150" cy="3619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CF0556-FB6D-4DFD-A305-77FC91AA737A}"/>
              </a:ext>
            </a:extLst>
          </p:cNvPr>
          <p:cNvSpPr>
            <a:spLocks noGrp="1"/>
          </p:cNvSpPr>
          <p:nvPr/>
        </p:nvSpPr>
        <p:spPr>
          <a:xfrm>
            <a:off x="6210300" y="200025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Harassment / violence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B8714D-B182-4CD2-B90D-70BB30049EE7}"/>
              </a:ext>
            </a:extLst>
          </p:cNvPr>
          <p:cNvSpPr>
            <a:spLocks noGrp="1"/>
          </p:cNvSpPr>
          <p:nvPr/>
        </p:nvSpPr>
        <p:spPr>
          <a:xfrm>
            <a:off x="8753475" y="2000250"/>
            <a:ext cx="57150" cy="3619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94239BC-06BC-4D75-9288-2B032B89D6DF}"/>
              </a:ext>
            </a:extLst>
          </p:cNvPr>
          <p:cNvSpPr>
            <a:spLocks noGrp="1"/>
          </p:cNvSpPr>
          <p:nvPr/>
        </p:nvSpPr>
        <p:spPr>
          <a:xfrm>
            <a:off x="8924925" y="200025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Conflict of interest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111A8B-7D49-430A-A833-01860CA58082}"/>
              </a:ext>
            </a:extLst>
          </p:cNvPr>
          <p:cNvSpPr>
            <a:spLocks noGrp="1"/>
          </p:cNvSpPr>
          <p:nvPr/>
        </p:nvSpPr>
        <p:spPr>
          <a:xfrm>
            <a:off x="609600" y="2743200"/>
            <a:ext cx="57150" cy="3619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47E16B-0E11-4725-82D8-F88259F95554}"/>
              </a:ext>
            </a:extLst>
          </p:cNvPr>
          <p:cNvSpPr>
            <a:spLocks noGrp="1"/>
          </p:cNvSpPr>
          <p:nvPr/>
        </p:nvSpPr>
        <p:spPr>
          <a:xfrm>
            <a:off x="781050" y="274320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Confidentiality breach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FFB42BC-EAB9-49AD-9576-51889BB80D8F}"/>
              </a:ext>
            </a:extLst>
          </p:cNvPr>
          <p:cNvSpPr>
            <a:spLocks noGrp="1"/>
          </p:cNvSpPr>
          <p:nvPr/>
        </p:nvSpPr>
        <p:spPr>
          <a:xfrm>
            <a:off x="3324225" y="2743200"/>
            <a:ext cx="57150" cy="3619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B57911D-0E7B-4B34-88C3-0A4D85AC8485}"/>
              </a:ext>
            </a:extLst>
          </p:cNvPr>
          <p:cNvSpPr>
            <a:spLocks noGrp="1"/>
          </p:cNvSpPr>
          <p:nvPr/>
        </p:nvSpPr>
        <p:spPr>
          <a:xfrm>
            <a:off x="3495675" y="274320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Misuse of assets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037600-F96A-4E8D-99FB-3C077A2DF4A8}"/>
              </a:ext>
            </a:extLst>
          </p:cNvPr>
          <p:cNvSpPr>
            <a:spLocks noGrp="1"/>
          </p:cNvSpPr>
          <p:nvPr/>
        </p:nvSpPr>
        <p:spPr>
          <a:xfrm>
            <a:off x="6038850" y="2743200"/>
            <a:ext cx="57150" cy="3619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8EDE27-AE3A-4F74-B276-82A5A86D002B}"/>
              </a:ext>
            </a:extLst>
          </p:cNvPr>
          <p:cNvSpPr>
            <a:spLocks noGrp="1"/>
          </p:cNvSpPr>
          <p:nvPr/>
        </p:nvSpPr>
        <p:spPr>
          <a:xfrm>
            <a:off x="6210300" y="274320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Persistent absence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A98D4D1-4A80-4477-86A5-1F2FFF778419}"/>
              </a:ext>
            </a:extLst>
          </p:cNvPr>
          <p:cNvSpPr>
            <a:spLocks noGrp="1"/>
          </p:cNvSpPr>
          <p:nvPr/>
        </p:nvSpPr>
        <p:spPr>
          <a:xfrm>
            <a:off x="8753475" y="2743200"/>
            <a:ext cx="57150" cy="3619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C052C24-3DF6-413F-873D-E77225FFF38B}"/>
              </a:ext>
            </a:extLst>
          </p:cNvPr>
          <p:cNvSpPr>
            <a:spLocks noGrp="1"/>
          </p:cNvSpPr>
          <p:nvPr/>
        </p:nvSpPr>
        <p:spPr>
          <a:xfrm>
            <a:off x="8924925" y="2743200"/>
            <a:ext cx="2286000" cy="304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Falsified records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60AE266-FB4A-49A3-A5A7-C07D6A370B75}"/>
              </a:ext>
            </a:extLst>
          </p:cNvPr>
          <p:cNvSpPr>
            <a:spLocks noGrp="1"/>
          </p:cNvSpPr>
          <p:nvPr/>
        </p:nvSpPr>
        <p:spPr>
          <a:xfrm>
            <a:off x="1000125" y="4095750"/>
            <a:ext cx="2476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EVIDENCE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9D0D310-D686-41FA-87A4-C46CC663738C}"/>
              </a:ext>
            </a:extLst>
          </p:cNvPr>
          <p:cNvSpPr>
            <a:spLocks noGrp="1"/>
          </p:cNvSpPr>
          <p:nvPr/>
        </p:nvSpPr>
        <p:spPr>
          <a:xfrm>
            <a:off x="3562350" y="4095750"/>
            <a:ext cx="4000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2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+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D41EA5A-F9A6-4C9E-ABE4-CD211BE4E945}"/>
              </a:ext>
            </a:extLst>
          </p:cNvPr>
          <p:cNvSpPr>
            <a:spLocks noGrp="1"/>
          </p:cNvSpPr>
          <p:nvPr/>
        </p:nvSpPr>
        <p:spPr>
          <a:xfrm>
            <a:off x="4238625" y="4095750"/>
            <a:ext cx="28575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FAIR PROCEDURE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1BCC344-F5DA-439D-B8A8-7C9DC315198C}"/>
              </a:ext>
            </a:extLst>
          </p:cNvPr>
          <p:cNvSpPr>
            <a:spLocks noGrp="1"/>
          </p:cNvSpPr>
          <p:nvPr/>
        </p:nvSpPr>
        <p:spPr>
          <a:xfrm>
            <a:off x="7191375" y="4095750"/>
            <a:ext cx="4000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2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+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07EAF8A-1BEC-407F-BADB-3A1A21F91622}"/>
              </a:ext>
            </a:extLst>
          </p:cNvPr>
          <p:cNvSpPr>
            <a:spLocks noGrp="1"/>
          </p:cNvSpPr>
          <p:nvPr/>
        </p:nvSpPr>
        <p:spPr>
          <a:xfrm>
            <a:off x="7858125" y="4095750"/>
            <a:ext cx="33337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22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CONSISTENT SANCTION</a:t>
            </a:r>
          </a:p>
        </p:txBody>
      </p:sp>
      <p:sp>
        <p:nvSpPr>
          <p:cNvPr id="28" name="Straight Connector 27">
            <a:extLst>
              <a:ext uri="{FF2B5EF4-FFF2-40B4-BE49-F238E27FC236}">
                <a16:creationId xmlns:a16="http://schemas.microsoft.com/office/drawing/2014/main" id="{6B6B108B-56FA-40BF-BFB9-A1BB396B87B2}"/>
              </a:ext>
            </a:extLst>
          </p:cNvPr>
          <p:cNvSpPr>
            <a:spLocks noGrp="1"/>
          </p:cNvSpPr>
          <p:nvPr/>
        </p:nvSpPr>
        <p:spPr>
          <a:xfrm>
            <a:off x="1000125" y="4714875"/>
            <a:ext cx="10191750" cy="0"/>
          </a:xfrm>
          <a:prstGeom prst="line">
            <a:avLst/>
          </a:prstGeom>
          <a:noFill/>
          <a:ln w="19050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A4C476B-3B05-400A-9255-36525FBC4829}"/>
              </a:ext>
            </a:extLst>
          </p:cNvPr>
          <p:cNvSpPr>
            <a:spLocks noGrp="1"/>
          </p:cNvSpPr>
          <p:nvPr/>
        </p:nvSpPr>
        <p:spPr>
          <a:xfrm>
            <a:off x="3905250" y="5000625"/>
            <a:ext cx="44767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10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rPr>
              <a:t>= stronger employer position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081FABE-6AB1-4EF8-8B78-E6B2A94A795B}"/>
              </a:ext>
            </a:extLst>
          </p:cNvPr>
          <p:cNvSpPr>
            <a:spLocks noGrp="1"/>
          </p:cNvSpPr>
          <p:nvPr/>
        </p:nvSpPr>
        <p:spPr>
          <a:xfrm>
            <a:off x="609600" y="5676900"/>
            <a:ext cx="1066800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Serious or potentially criminal conduct: preserve evidence, protect people and involve HR/Legal—not an informal manager-led investigation.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96E9E47-9785-4115-A517-8C9E18A2BADC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Source: user-provided briefing; fair-process principles; applicable criminal/regulatory law depends on facts and location.</a:t>
            </a:r>
          </a:p>
        </p:txBody>
      </p:sp>
    </p:spTree>
    <p:extLst>
      <p:ext uri="{BB962C8B-B14F-4D97-AF65-F5344CB8AC3E}">
        <p14:creationId xmlns:p14="http://schemas.microsoft.com/office/powerpoint/2010/main" val="213517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A93EE333-EF56-47FF-8BAC-44E032F956F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A7708B-8ED0-41D8-AA8B-8E47C3CF052C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HARASSMENT &amp; INAPPROPRIATE CONDUCT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F73CEC-D0F9-4087-960A-BB50A07DCC0D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Ignoring serious workplace conduct can become a risk in itself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3557EC56-EB47-47A6-92D2-07EC15B66BC8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D14390-C1B1-4908-9896-A83A77B4D11A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75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75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11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F317C2-36D2-4CF1-A192-CCEBDB838B1B}"/>
              </a:ext>
            </a:extLst>
          </p:cNvPr>
          <p:cNvSpPr>
            <a:spLocks noGrp="1"/>
          </p:cNvSpPr>
          <p:nvPr/>
        </p:nvSpPr>
        <p:spPr>
          <a:xfrm>
            <a:off x="609600" y="1504950"/>
            <a:ext cx="10668000" cy="704850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57791C-6B20-4C80-B128-30D57600B719}"/>
              </a:ext>
            </a:extLst>
          </p:cNvPr>
          <p:cNvSpPr>
            <a:spLocks noGrp="1"/>
          </p:cNvSpPr>
          <p:nvPr/>
        </p:nvSpPr>
        <p:spPr>
          <a:xfrm>
            <a:off x="876300" y="1676400"/>
            <a:ext cx="9906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7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“That’s just how he talks.”  </a:t>
            </a:r>
            <a:r>
              <a:rPr lang="en-US" sz="187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                                                       </a:t>
            </a:r>
            <a:r>
              <a:rPr sz="187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•  “They are only joking.”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B92CBC-81A0-4986-9A30-92B09B9C4838}"/>
              </a:ext>
            </a:extLst>
          </p:cNvPr>
          <p:cNvSpPr>
            <a:spLocks noGrp="1"/>
          </p:cNvSpPr>
          <p:nvPr/>
        </p:nvSpPr>
        <p:spPr>
          <a:xfrm>
            <a:off x="609600" y="2571750"/>
            <a:ext cx="4476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Treat complaints seriously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A3E759-E707-4F5A-979C-014E9D4B73B3}"/>
              </a:ext>
            </a:extLst>
          </p:cNvPr>
          <p:cNvSpPr>
            <a:spLocks noGrp="1"/>
          </p:cNvSpPr>
          <p:nvPr/>
        </p:nvSpPr>
        <p:spPr>
          <a:xfrm>
            <a:off x="609600" y="30670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EF52FD-6114-4BBD-B22B-56B8C4C8E2C7}"/>
              </a:ext>
            </a:extLst>
          </p:cNvPr>
          <p:cNvSpPr>
            <a:spLocks noGrp="1"/>
          </p:cNvSpPr>
          <p:nvPr/>
        </p:nvSpPr>
        <p:spPr>
          <a:xfrm>
            <a:off x="781050" y="3000375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Sexual harassment or unwanted comments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027722-607B-4F05-8510-B0BA558750E1}"/>
              </a:ext>
            </a:extLst>
          </p:cNvPr>
          <p:cNvSpPr>
            <a:spLocks noGrp="1"/>
          </p:cNvSpPr>
          <p:nvPr/>
        </p:nvSpPr>
        <p:spPr>
          <a:xfrm>
            <a:off x="609600" y="35433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7616B0-7F2A-4211-BF98-ACF7D4EA6B3C}"/>
              </a:ext>
            </a:extLst>
          </p:cNvPr>
          <p:cNvSpPr>
            <a:spLocks noGrp="1"/>
          </p:cNvSpPr>
          <p:nvPr/>
        </p:nvSpPr>
        <p:spPr>
          <a:xfrm>
            <a:off x="781050" y="3476625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Bullying, intimidation, threats or humiliation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3C4D1C-DCB3-45A9-9B98-68BDDA532857}"/>
              </a:ext>
            </a:extLst>
          </p:cNvPr>
          <p:cNvSpPr>
            <a:spLocks noGrp="1"/>
          </p:cNvSpPr>
          <p:nvPr/>
        </p:nvSpPr>
        <p:spPr>
          <a:xfrm>
            <a:off x="609600" y="40195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B2D5D7-0059-4207-8262-580407D0ECF8}"/>
              </a:ext>
            </a:extLst>
          </p:cNvPr>
          <p:cNvSpPr>
            <a:spLocks noGrp="1"/>
          </p:cNvSpPr>
          <p:nvPr/>
        </p:nvSpPr>
        <p:spPr>
          <a:xfrm>
            <a:off x="781050" y="3952875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Verbal abuse or hostile conduct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F7BA8A-2A47-4E8F-BDF8-ADE089256CC5}"/>
              </a:ext>
            </a:extLst>
          </p:cNvPr>
          <p:cNvSpPr>
            <a:spLocks noGrp="1"/>
          </p:cNvSpPr>
          <p:nvPr/>
        </p:nvSpPr>
        <p:spPr>
          <a:xfrm>
            <a:off x="609600" y="449580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1D5CAB-44D0-4953-BB69-B88315DFC809}"/>
              </a:ext>
            </a:extLst>
          </p:cNvPr>
          <p:cNvSpPr>
            <a:spLocks noGrp="1"/>
          </p:cNvSpPr>
          <p:nvPr/>
        </p:nvSpPr>
        <p:spPr>
          <a:xfrm>
            <a:off x="781050" y="4429125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 err="1">
                <a:solidFill>
                  <a:srgbClr val="10213B"/>
                </a:solidFill>
                <a:latin typeface="Aptos"/>
                <a:ea typeface="Aptos"/>
                <a:cs typeface="Aptos"/>
              </a:rPr>
              <a:t>Victimisation</a:t>
            </a: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 or retaliation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1AC5C7-63DE-400D-803F-FB61B2E788EF}"/>
              </a:ext>
            </a:extLst>
          </p:cNvPr>
          <p:cNvSpPr>
            <a:spLocks noGrp="1"/>
          </p:cNvSpPr>
          <p:nvPr/>
        </p:nvSpPr>
        <p:spPr>
          <a:xfrm>
            <a:off x="609600" y="49720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70BB32-C0F9-441F-AC3F-68D7F05C60C0}"/>
              </a:ext>
            </a:extLst>
          </p:cNvPr>
          <p:cNvSpPr>
            <a:spLocks noGrp="1"/>
          </p:cNvSpPr>
          <p:nvPr/>
        </p:nvSpPr>
        <p:spPr>
          <a:xfrm>
            <a:off x="781050" y="4905375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Inappropriate messages or abuse of authority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E174D5-182B-4571-8B7A-253072384926}"/>
              </a:ext>
            </a:extLst>
          </p:cNvPr>
          <p:cNvSpPr>
            <a:spLocks noGrp="1"/>
          </p:cNvSpPr>
          <p:nvPr/>
        </p:nvSpPr>
        <p:spPr>
          <a:xfrm>
            <a:off x="5905500" y="2571750"/>
            <a:ext cx="9525" cy="266700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301755C-7F72-4566-86FC-D4E9055ADFD3}"/>
              </a:ext>
            </a:extLst>
          </p:cNvPr>
          <p:cNvSpPr>
            <a:spLocks noGrp="1"/>
          </p:cNvSpPr>
          <p:nvPr/>
        </p:nvSpPr>
        <p:spPr>
          <a:xfrm>
            <a:off x="6381750" y="2571750"/>
            <a:ext cx="4572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Manager response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FBB572B-4763-4E50-BD0F-DB5DD829E15C}"/>
              </a:ext>
            </a:extLst>
          </p:cNvPr>
          <p:cNvSpPr>
            <a:spLocks noGrp="1"/>
          </p:cNvSpPr>
          <p:nvPr/>
        </p:nvSpPr>
        <p:spPr>
          <a:xfrm>
            <a:off x="6381750" y="306705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FFD1881-57AC-4C6F-90BD-803BB418999E}"/>
              </a:ext>
            </a:extLst>
          </p:cNvPr>
          <p:cNvSpPr>
            <a:spLocks noGrp="1"/>
          </p:cNvSpPr>
          <p:nvPr/>
        </p:nvSpPr>
        <p:spPr>
          <a:xfrm>
            <a:off x="6553200" y="300037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Make immediate safety arrangements if needed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45EC1B8-CAE7-491C-AB36-F2C664C1E2B4}"/>
              </a:ext>
            </a:extLst>
          </p:cNvPr>
          <p:cNvSpPr>
            <a:spLocks noGrp="1"/>
          </p:cNvSpPr>
          <p:nvPr/>
        </p:nvSpPr>
        <p:spPr>
          <a:xfrm>
            <a:off x="6381750" y="349567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1E71B75-2CD6-45A6-B0B1-D1AA9633A8E5}"/>
              </a:ext>
            </a:extLst>
          </p:cNvPr>
          <p:cNvSpPr>
            <a:spLocks noGrp="1"/>
          </p:cNvSpPr>
          <p:nvPr/>
        </p:nvSpPr>
        <p:spPr>
          <a:xfrm>
            <a:off x="6553200" y="342900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Listen without promising an outcome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ACF48A3-59B9-49C6-9484-26E8F9E35B8A}"/>
              </a:ext>
            </a:extLst>
          </p:cNvPr>
          <p:cNvSpPr>
            <a:spLocks noGrp="1"/>
          </p:cNvSpPr>
          <p:nvPr/>
        </p:nvSpPr>
        <p:spPr>
          <a:xfrm>
            <a:off x="6381750" y="392430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AB417EF-16CD-45B7-B929-BB23C9320E69}"/>
              </a:ext>
            </a:extLst>
          </p:cNvPr>
          <p:cNvSpPr>
            <a:spLocks noGrp="1"/>
          </p:cNvSpPr>
          <p:nvPr/>
        </p:nvSpPr>
        <p:spPr>
          <a:xfrm>
            <a:off x="6553200" y="385762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Record the complaint accurately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ECF3E3-1F10-441A-B691-4F1B4235127A}"/>
              </a:ext>
            </a:extLst>
          </p:cNvPr>
          <p:cNvSpPr>
            <a:spLocks noGrp="1"/>
          </p:cNvSpPr>
          <p:nvPr/>
        </p:nvSpPr>
        <p:spPr>
          <a:xfrm>
            <a:off x="6381750" y="435292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7187D78-5DC0-4D51-A6B3-C9C243E68CE4}"/>
              </a:ext>
            </a:extLst>
          </p:cNvPr>
          <p:cNvSpPr>
            <a:spLocks noGrp="1"/>
          </p:cNvSpPr>
          <p:nvPr/>
        </p:nvSpPr>
        <p:spPr>
          <a:xfrm>
            <a:off x="6553200" y="428625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Protect confidentiality and preserve evidence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7CA818-4186-4641-8B18-EB77B5378C07}"/>
              </a:ext>
            </a:extLst>
          </p:cNvPr>
          <p:cNvSpPr>
            <a:spLocks noGrp="1"/>
          </p:cNvSpPr>
          <p:nvPr/>
        </p:nvSpPr>
        <p:spPr>
          <a:xfrm>
            <a:off x="6381750" y="478155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185D841-4F92-4090-B36A-BDC9C2513373}"/>
              </a:ext>
            </a:extLst>
          </p:cNvPr>
          <p:cNvSpPr>
            <a:spLocks noGrp="1"/>
          </p:cNvSpPr>
          <p:nvPr/>
        </p:nvSpPr>
        <p:spPr>
          <a:xfrm>
            <a:off x="6553200" y="471487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not retaliate or permit retaliation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B3B61B5-78DA-4ABE-88B3-6B104FEADABA}"/>
              </a:ext>
            </a:extLst>
          </p:cNvPr>
          <p:cNvSpPr>
            <a:spLocks noGrp="1"/>
          </p:cNvSpPr>
          <p:nvPr/>
        </p:nvSpPr>
        <p:spPr>
          <a:xfrm>
            <a:off x="6381750" y="521017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B58C89E-06CB-4122-8794-15C3CD6A6724}"/>
              </a:ext>
            </a:extLst>
          </p:cNvPr>
          <p:cNvSpPr>
            <a:spLocks noGrp="1"/>
          </p:cNvSpPr>
          <p:nvPr/>
        </p:nvSpPr>
        <p:spPr>
          <a:xfrm>
            <a:off x="6553200" y="514350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Escalate promptly under policy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0B16B34-9C91-4EF2-98FA-3E5A73FE27C4}"/>
              </a:ext>
            </a:extLst>
          </p:cNvPr>
          <p:cNvSpPr>
            <a:spLocks noGrp="1"/>
          </p:cNvSpPr>
          <p:nvPr/>
        </p:nvSpPr>
        <p:spPr>
          <a:xfrm>
            <a:off x="609600" y="5619750"/>
            <a:ext cx="10668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400" b="1" dirty="0">
                <a:solidFill>
                  <a:schemeClr val="bg2">
                    <a:lumMod val="10000"/>
                  </a:schemeClr>
                </a:solidFill>
                <a:latin typeface="Aptos"/>
                <a:ea typeface="Aptos"/>
                <a:cs typeface="Aptos"/>
              </a:rPr>
              <a:t>State law and the precise legal framework may vary</a:t>
            </a:r>
            <a:r>
              <a:rPr lang="en-US" sz="1400" b="1" dirty="0">
                <a:solidFill>
                  <a:schemeClr val="bg2">
                    <a:lumMod val="10000"/>
                  </a:schemeClr>
                </a:solidFill>
                <a:latin typeface="Aptos"/>
                <a:ea typeface="Aptos"/>
                <a:cs typeface="Aptos"/>
              </a:rPr>
              <a:t> </a:t>
            </a:r>
            <a:r>
              <a:rPr sz="1400" b="1" dirty="0">
                <a:solidFill>
                  <a:schemeClr val="bg2">
                    <a:lumMod val="10000"/>
                  </a:schemeClr>
                </a:solidFill>
                <a:latin typeface="Aptos"/>
                <a:ea typeface="Aptos"/>
                <a:cs typeface="Aptos"/>
              </a:rPr>
              <a:t>especially for violence and harassment. Confirm with Legal.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46375B9-34B5-4676-8D29-A60441418F30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Constitution rights; Disability Act 2018; contract/policy; state-specific law and applicable criminal/civil frameworks.</a:t>
            </a:r>
          </a:p>
        </p:txBody>
      </p:sp>
    </p:spTree>
    <p:extLst>
      <p:ext uri="{BB962C8B-B14F-4D97-AF65-F5344CB8AC3E}">
        <p14:creationId xmlns:p14="http://schemas.microsoft.com/office/powerpoint/2010/main" val="776522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A93EE333-EF56-47FF-8BAC-44E032F956F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A7708B-8ED0-41D8-AA8B-8E47C3CF052C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975" b="1">
                <a:solidFill>
                  <a:srgbClr val="1557D6"/>
                </a:solidFill>
                <a:latin typeface="Aptos"/>
              </a:rPr>
              <a:t>RECOGNISE THE SIGNALS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F73CEC-D0F9-4087-960A-BB50A07DCC0D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2850" b="1">
                <a:solidFill>
                  <a:srgbClr val="10213B"/>
                </a:solidFill>
                <a:latin typeface="Aptos Display"/>
              </a:rPr>
              <a:t>What inappropriate workplace conduct can look like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3557EC56-EB47-47A6-92D2-07EC15B66BC8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D14390-C1B1-4908-9896-A83A77B4D11A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sz="750" b="1">
                <a:solidFill>
                  <a:srgbClr val="4C5E77"/>
                </a:solidFill>
                <a:latin typeface="Aptos"/>
              </a:rPr>
              <a:t>12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F317C2-36D2-4CF1-A192-CCEBDB838B1B}"/>
              </a:ext>
            </a:extLst>
          </p:cNvPr>
          <p:cNvSpPr>
            <a:spLocks noGrp="1"/>
          </p:cNvSpPr>
          <p:nvPr/>
        </p:nvSpPr>
        <p:spPr>
          <a:xfrm>
            <a:off x="609600" y="1504950"/>
            <a:ext cx="10668000" cy="609600"/>
          </a:xfrm>
          <a:prstGeom prst="rect">
            <a:avLst/>
          </a:prstGeom>
          <a:solidFill>
            <a:srgbClr val="EAF0F8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57791C-6B20-4C80-B128-30D57600B719}"/>
              </a:ext>
            </a:extLst>
          </p:cNvPr>
          <p:cNvSpPr>
            <a:spLocks noGrp="1"/>
          </p:cNvSpPr>
          <p:nvPr/>
        </p:nvSpPr>
        <p:spPr>
          <a:xfrm>
            <a:off x="876300" y="1600200"/>
            <a:ext cx="9906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650" b="1" dirty="0">
                <a:solidFill>
                  <a:srgbClr val="10213B"/>
                </a:solidFill>
                <a:latin typeface="Aptos Display"/>
              </a:rPr>
              <a:t>Conduct may be verbal, physical, visual, digital</a:t>
            </a:r>
            <a:r>
              <a:rPr lang="en-US" sz="1650" b="1" dirty="0">
                <a:solidFill>
                  <a:srgbClr val="10213B"/>
                </a:solidFill>
                <a:latin typeface="Aptos Display"/>
              </a:rPr>
              <a:t> </a:t>
            </a:r>
            <a:r>
              <a:rPr sz="1650" b="1" dirty="0">
                <a:solidFill>
                  <a:srgbClr val="10213B"/>
                </a:solidFill>
                <a:latin typeface="Aptos Display"/>
              </a:rPr>
              <a:t>or linked to a manager’s power.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B92CBC-81A0-4986-9A30-92B09B9C4838}"/>
              </a:ext>
            </a:extLst>
          </p:cNvPr>
          <p:cNvSpPr>
            <a:spLocks noGrp="1"/>
          </p:cNvSpPr>
          <p:nvPr/>
        </p:nvSpPr>
        <p:spPr>
          <a:xfrm>
            <a:off x="609600" y="2257425"/>
            <a:ext cx="4000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575" b="1">
                <a:solidFill>
                  <a:srgbClr val="1557D6"/>
                </a:solidFill>
                <a:latin typeface="Aptos Display"/>
              </a:rPr>
              <a:t>Category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A3E759-E707-4F5A-979C-014E9D4B73B3}"/>
              </a:ext>
            </a:extLst>
          </p:cNvPr>
          <p:cNvSpPr>
            <a:spLocks noGrp="1"/>
          </p:cNvSpPr>
          <p:nvPr/>
        </p:nvSpPr>
        <p:spPr>
          <a:xfrm>
            <a:off x="609600" y="2695575"/>
            <a:ext cx="57150" cy="4381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EF52FD-6114-4BBD-B22B-56B8C4C8E2C7}"/>
              </a:ext>
            </a:extLst>
          </p:cNvPr>
          <p:cNvSpPr>
            <a:spLocks noGrp="1"/>
          </p:cNvSpPr>
          <p:nvPr/>
        </p:nvSpPr>
        <p:spPr>
          <a:xfrm>
            <a:off x="781050" y="2638425"/>
            <a:ext cx="3143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350" b="1">
                <a:solidFill>
                  <a:srgbClr val="10213B"/>
                </a:solidFill>
                <a:latin typeface="Aptos"/>
              </a:rPr>
              <a:t>Sexual harassment or</a:t>
            </a:r>
          </a:p>
          <a:p>
            <a:r>
              <a:rPr sz="1350" b="1">
                <a:solidFill>
                  <a:srgbClr val="10213B"/>
                </a:solidFill>
                <a:latin typeface="Aptos"/>
              </a:rPr>
              <a:t>unwanted comments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027722-607B-4F05-8510-B0BA558750E1}"/>
              </a:ext>
            </a:extLst>
          </p:cNvPr>
          <p:cNvSpPr>
            <a:spLocks noGrp="1"/>
          </p:cNvSpPr>
          <p:nvPr/>
        </p:nvSpPr>
        <p:spPr>
          <a:xfrm>
            <a:off x="609600" y="3362325"/>
            <a:ext cx="57150" cy="4381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7616B0-7F2A-4211-BF98-ACF7D4EA6B3C}"/>
              </a:ext>
            </a:extLst>
          </p:cNvPr>
          <p:cNvSpPr>
            <a:spLocks noGrp="1"/>
          </p:cNvSpPr>
          <p:nvPr/>
        </p:nvSpPr>
        <p:spPr>
          <a:xfrm>
            <a:off x="781050" y="3305175"/>
            <a:ext cx="3143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350" b="1">
                <a:solidFill>
                  <a:srgbClr val="10213B"/>
                </a:solidFill>
                <a:latin typeface="Aptos"/>
              </a:rPr>
              <a:t>Bullying, intimidation,</a:t>
            </a:r>
          </a:p>
          <a:p>
            <a:r>
              <a:rPr sz="1350" b="1">
                <a:solidFill>
                  <a:srgbClr val="10213B"/>
                </a:solidFill>
                <a:latin typeface="Aptos"/>
              </a:rPr>
              <a:t>threats or humiliation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3C4D1C-DCB3-45A9-9B98-68BDDA532857}"/>
              </a:ext>
            </a:extLst>
          </p:cNvPr>
          <p:cNvSpPr>
            <a:spLocks noGrp="1"/>
          </p:cNvSpPr>
          <p:nvPr/>
        </p:nvSpPr>
        <p:spPr>
          <a:xfrm>
            <a:off x="609600" y="4029075"/>
            <a:ext cx="57150" cy="4381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B2D5D7-0059-4207-8262-580407D0ECF8}"/>
              </a:ext>
            </a:extLst>
          </p:cNvPr>
          <p:cNvSpPr>
            <a:spLocks noGrp="1"/>
          </p:cNvSpPr>
          <p:nvPr/>
        </p:nvSpPr>
        <p:spPr>
          <a:xfrm>
            <a:off x="781050" y="3971925"/>
            <a:ext cx="3143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350" b="1">
                <a:solidFill>
                  <a:srgbClr val="10213B"/>
                </a:solidFill>
                <a:latin typeface="Aptos"/>
              </a:rPr>
              <a:t>Verbal abuse or</a:t>
            </a:r>
          </a:p>
          <a:p>
            <a:r>
              <a:rPr sz="1350" b="1">
                <a:solidFill>
                  <a:srgbClr val="10213B"/>
                </a:solidFill>
                <a:latin typeface="Aptos"/>
              </a:rPr>
              <a:t>hostile conduct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F7BA8A-2A47-4E8F-BDF8-ADE089256CC5}"/>
              </a:ext>
            </a:extLst>
          </p:cNvPr>
          <p:cNvSpPr>
            <a:spLocks noGrp="1"/>
          </p:cNvSpPr>
          <p:nvPr/>
        </p:nvSpPr>
        <p:spPr>
          <a:xfrm>
            <a:off x="609600" y="4695825"/>
            <a:ext cx="57150" cy="4381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1D5CAB-44D0-4953-BB69-B88315DFC809}"/>
              </a:ext>
            </a:extLst>
          </p:cNvPr>
          <p:cNvSpPr>
            <a:spLocks noGrp="1"/>
          </p:cNvSpPr>
          <p:nvPr/>
        </p:nvSpPr>
        <p:spPr>
          <a:xfrm>
            <a:off x="781050" y="4638675"/>
            <a:ext cx="3143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350" b="1">
                <a:solidFill>
                  <a:srgbClr val="10213B"/>
                </a:solidFill>
                <a:latin typeface="Aptos"/>
              </a:rPr>
              <a:t>Victimisation or</a:t>
            </a:r>
          </a:p>
          <a:p>
            <a:r>
              <a:rPr sz="1350" b="1">
                <a:solidFill>
                  <a:srgbClr val="10213B"/>
                </a:solidFill>
                <a:latin typeface="Aptos"/>
              </a:rPr>
              <a:t>retaliation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1AC5C7-63DE-400D-803F-FB61B2E788EF}"/>
              </a:ext>
            </a:extLst>
          </p:cNvPr>
          <p:cNvSpPr>
            <a:spLocks noGrp="1"/>
          </p:cNvSpPr>
          <p:nvPr/>
        </p:nvSpPr>
        <p:spPr>
          <a:xfrm>
            <a:off x="609600" y="5362575"/>
            <a:ext cx="57150" cy="4381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70BB32-C0F9-441F-AC3F-68D7F05C60C0}"/>
              </a:ext>
            </a:extLst>
          </p:cNvPr>
          <p:cNvSpPr>
            <a:spLocks noGrp="1"/>
          </p:cNvSpPr>
          <p:nvPr/>
        </p:nvSpPr>
        <p:spPr>
          <a:xfrm>
            <a:off x="781050" y="5305425"/>
            <a:ext cx="31432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350" b="1">
                <a:solidFill>
                  <a:srgbClr val="10213B"/>
                </a:solidFill>
                <a:latin typeface="Aptos"/>
              </a:rPr>
              <a:t>Inappropriate messages or</a:t>
            </a:r>
          </a:p>
          <a:p>
            <a:r>
              <a:rPr sz="1350" b="1">
                <a:solidFill>
                  <a:srgbClr val="10213B"/>
                </a:solidFill>
                <a:latin typeface="Aptos"/>
              </a:rPr>
              <a:t>abuse of authority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E174D5-182B-4571-8B7A-253072384926}"/>
              </a:ext>
            </a:extLst>
          </p:cNvPr>
          <p:cNvSpPr>
            <a:spLocks noGrp="1"/>
          </p:cNvSpPr>
          <p:nvPr/>
        </p:nvSpPr>
        <p:spPr>
          <a:xfrm>
            <a:off x="4191000" y="2247900"/>
            <a:ext cx="9525" cy="35147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301755C-7F72-4566-86FC-D4E9055ADFD3}"/>
              </a:ext>
            </a:extLst>
          </p:cNvPr>
          <p:cNvSpPr>
            <a:spLocks noGrp="1"/>
          </p:cNvSpPr>
          <p:nvPr/>
        </p:nvSpPr>
        <p:spPr>
          <a:xfrm>
            <a:off x="4476750" y="2257425"/>
            <a:ext cx="6667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575" b="1">
                <a:solidFill>
                  <a:srgbClr val="1557D6"/>
                </a:solidFill>
                <a:latin typeface="Aptos Display"/>
              </a:rPr>
              <a:t>Examples in the workplace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FBB572B-4763-4E50-BD0F-DB5DD829E15C}"/>
              </a:ext>
            </a:extLst>
          </p:cNvPr>
          <p:cNvSpPr>
            <a:spLocks noGrp="1"/>
          </p:cNvSpPr>
          <p:nvPr/>
        </p:nvSpPr>
        <p:spPr>
          <a:xfrm>
            <a:off x="781050" y="3248025"/>
            <a:ext cx="103632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FFD1881-57AC-4C6F-90BD-803BB418999E}"/>
              </a:ext>
            </a:extLst>
          </p:cNvPr>
          <p:cNvSpPr>
            <a:spLocks noGrp="1"/>
          </p:cNvSpPr>
          <p:nvPr/>
        </p:nvSpPr>
        <p:spPr>
          <a:xfrm>
            <a:off x="4476750" y="2638425"/>
            <a:ext cx="6667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400" b="0">
                <a:solidFill>
                  <a:srgbClr val="10213B"/>
                </a:solidFill>
                <a:latin typeface="Aptos"/>
              </a:rPr>
              <a:t>Sexual jokes; comments on a person’s body; repeated invitations after refusal; unwanted touching; sexual images; requests for sexual favours.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45EC1B8-CAE7-491C-AB36-F2C664C1E2B4}"/>
              </a:ext>
            </a:extLst>
          </p:cNvPr>
          <p:cNvSpPr>
            <a:spLocks noGrp="1"/>
          </p:cNvSpPr>
          <p:nvPr/>
        </p:nvSpPr>
        <p:spPr>
          <a:xfrm>
            <a:off x="781050" y="3914775"/>
            <a:ext cx="103632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1E71B75-2CD6-45A6-B0B1-D1AA9633A8E5}"/>
              </a:ext>
            </a:extLst>
          </p:cNvPr>
          <p:cNvSpPr>
            <a:spLocks noGrp="1"/>
          </p:cNvSpPr>
          <p:nvPr/>
        </p:nvSpPr>
        <p:spPr>
          <a:xfrm>
            <a:off x="4476750" y="3305175"/>
            <a:ext cx="6667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400" b="0">
                <a:solidFill>
                  <a:srgbClr val="10213B"/>
                </a:solidFill>
                <a:latin typeface="Aptos"/>
              </a:rPr>
              <a:t>Public shaming; shouting; aggressive gestures; job threats; deliberate isolation; repeated undermining; setting someone up to fail.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ACF48A3-59B9-49C6-9484-26E8F9E35B8A}"/>
              </a:ext>
            </a:extLst>
          </p:cNvPr>
          <p:cNvSpPr>
            <a:spLocks noGrp="1"/>
          </p:cNvSpPr>
          <p:nvPr/>
        </p:nvSpPr>
        <p:spPr>
          <a:xfrm>
            <a:off x="781050" y="4581525"/>
            <a:ext cx="103632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AB417EF-16CD-45B7-B929-BB23C9320E69}"/>
              </a:ext>
            </a:extLst>
          </p:cNvPr>
          <p:cNvSpPr>
            <a:spLocks noGrp="1"/>
          </p:cNvSpPr>
          <p:nvPr/>
        </p:nvSpPr>
        <p:spPr>
          <a:xfrm>
            <a:off x="4476750" y="3971925"/>
            <a:ext cx="6667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400" b="0">
                <a:solidFill>
                  <a:srgbClr val="10213B"/>
                </a:solidFill>
                <a:latin typeface="Aptos"/>
              </a:rPr>
              <a:t>Insults; screaming; profanity aimed at a colleague; degrading nicknames; hostile sarcasm; repeated personal attacks.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ECF3E3-1F10-441A-B691-4F1B4235127A}"/>
              </a:ext>
            </a:extLst>
          </p:cNvPr>
          <p:cNvSpPr>
            <a:spLocks noGrp="1"/>
          </p:cNvSpPr>
          <p:nvPr/>
        </p:nvSpPr>
        <p:spPr>
          <a:xfrm>
            <a:off x="781050" y="5248275"/>
            <a:ext cx="103632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7187D78-5DC0-4D51-A6B3-C9C243E68CE4}"/>
              </a:ext>
            </a:extLst>
          </p:cNvPr>
          <p:cNvSpPr>
            <a:spLocks noGrp="1"/>
          </p:cNvSpPr>
          <p:nvPr/>
        </p:nvSpPr>
        <p:spPr>
          <a:xfrm>
            <a:off x="4476750" y="4638675"/>
            <a:ext cx="6667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400" b="0">
                <a:solidFill>
                  <a:srgbClr val="10213B"/>
                </a:solidFill>
                <a:latin typeface="Aptos"/>
              </a:rPr>
              <a:t>Poor shifts, exclusion, threats, demotion or adverse ratings because someone complained, reported misconduct or joined an investigation.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7CA818-4186-4641-8B18-EB77B5378C07}"/>
              </a:ext>
            </a:extLst>
          </p:cNvPr>
          <p:cNvSpPr>
            <a:spLocks noGrp="1"/>
          </p:cNvSpPr>
          <p:nvPr/>
        </p:nvSpPr>
        <p:spPr>
          <a:xfrm>
            <a:off x="781050" y="5915025"/>
            <a:ext cx="10363200" cy="9525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185D841-4F92-4090-B36A-BDC9C2513373}"/>
              </a:ext>
            </a:extLst>
          </p:cNvPr>
          <p:cNvSpPr>
            <a:spLocks noGrp="1"/>
          </p:cNvSpPr>
          <p:nvPr/>
        </p:nvSpPr>
        <p:spPr>
          <a:xfrm>
            <a:off x="4476750" y="5305425"/>
            <a:ext cx="66675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1400" b="0">
                <a:solidFill>
                  <a:srgbClr val="10213B"/>
                </a:solidFill>
                <a:latin typeface="Aptos"/>
              </a:rPr>
              <a:t>Unwanted personal or sexual messages; pressure for private meetings or favours; using status to threaten, reward or punish; inappropriate content.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46375B9-34B5-4676-8D29-A60441418F30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r>
              <a:rPr sz="675" b="0">
                <a:solidFill>
                  <a:srgbClr val="4C5E77"/>
                </a:solidFill>
                <a:latin typeface="Aptos"/>
              </a:rPr>
              <a:t>Illustrative examples only • Context, company policy and applicable law determine the appropriate response.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E32EE3C-DFBD-490A-ADFE-C78D9630DF2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1D5D2A0-397B-46D6-982B-BA5E6AAFCEDD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HEALTH, SAFETY &amp; WELFARE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5828ED-E7F0-4700-A65C-3EDC84D50ADA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 workplace incident is a legal and evidence event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01C35BC9-26AB-46D4-8208-4F6083774159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6399BE-714F-4774-BE8C-AA2440DB4B42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2DAF9C-D4F5-413D-AAE8-1353D12CCE7E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4095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Manager’s first response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DF7D6C-ED65-47EC-8981-582E00D9619C}"/>
              </a:ext>
            </a:extLst>
          </p:cNvPr>
          <p:cNvSpPr>
            <a:spLocks noGrp="1"/>
          </p:cNvSpPr>
          <p:nvPr/>
        </p:nvSpPr>
        <p:spPr>
          <a:xfrm>
            <a:off x="609600" y="2047875"/>
            <a:ext cx="1619250" cy="66675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868C265-EB8D-41EF-AEB5-323FD10CF45D}"/>
              </a:ext>
            </a:extLst>
          </p:cNvPr>
          <p:cNvSpPr>
            <a:spLocks noGrp="1"/>
          </p:cNvSpPr>
          <p:nvPr/>
        </p:nvSpPr>
        <p:spPr>
          <a:xfrm>
            <a:off x="609600" y="22669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PROTECT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37326E9-86A4-471E-B818-55FE32BABD56}"/>
              </a:ext>
            </a:extLst>
          </p:cNvPr>
          <p:cNvSpPr>
            <a:spLocks noGrp="1"/>
          </p:cNvSpPr>
          <p:nvPr/>
        </p:nvSpPr>
        <p:spPr>
          <a:xfrm>
            <a:off x="609600" y="2590800"/>
            <a:ext cx="1714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People and scene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6781DC5-FD8F-4F18-BFB0-1946FE8A436D}"/>
              </a:ext>
            </a:extLst>
          </p:cNvPr>
          <p:cNvSpPr>
            <a:spLocks noGrp="1"/>
          </p:cNvSpPr>
          <p:nvPr/>
        </p:nvSpPr>
        <p:spPr>
          <a:xfrm>
            <a:off x="2743200" y="2047875"/>
            <a:ext cx="161925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41C500-1DE6-4C26-981B-A73374835069}"/>
              </a:ext>
            </a:extLst>
          </p:cNvPr>
          <p:cNvSpPr>
            <a:spLocks noGrp="1"/>
          </p:cNvSpPr>
          <p:nvPr/>
        </p:nvSpPr>
        <p:spPr>
          <a:xfrm>
            <a:off x="2743200" y="22669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3584DC-7057-4F78-A5E4-9883B7BE1D1F}"/>
              </a:ext>
            </a:extLst>
          </p:cNvPr>
          <p:cNvSpPr>
            <a:spLocks noGrp="1"/>
          </p:cNvSpPr>
          <p:nvPr/>
        </p:nvSpPr>
        <p:spPr>
          <a:xfrm>
            <a:off x="2743200" y="2590800"/>
            <a:ext cx="1714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Internal safety / HR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23CD85-CF6F-4B54-B4F9-FA8A8A044E67}"/>
              </a:ext>
            </a:extLst>
          </p:cNvPr>
          <p:cNvSpPr>
            <a:spLocks noGrp="1"/>
          </p:cNvSpPr>
          <p:nvPr/>
        </p:nvSpPr>
        <p:spPr>
          <a:xfrm>
            <a:off x="4876800" y="2047875"/>
            <a:ext cx="161925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ADBD40-147D-4221-9263-AD1777B9F464}"/>
              </a:ext>
            </a:extLst>
          </p:cNvPr>
          <p:cNvSpPr>
            <a:spLocks noGrp="1"/>
          </p:cNvSpPr>
          <p:nvPr/>
        </p:nvSpPr>
        <p:spPr>
          <a:xfrm>
            <a:off x="4876800" y="22669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PRESERVE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F6173C-03F7-487D-9DB9-803DE2C7F7EA}"/>
              </a:ext>
            </a:extLst>
          </p:cNvPr>
          <p:cNvSpPr>
            <a:spLocks noGrp="1"/>
          </p:cNvSpPr>
          <p:nvPr/>
        </p:nvSpPr>
        <p:spPr>
          <a:xfrm>
            <a:off x="4876800" y="2590800"/>
            <a:ext cx="1714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Records, CCTV, witnesses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F58B05-4AE5-4DD2-982E-85FFB4BDA048}"/>
              </a:ext>
            </a:extLst>
          </p:cNvPr>
          <p:cNvSpPr>
            <a:spLocks noGrp="1"/>
          </p:cNvSpPr>
          <p:nvPr/>
        </p:nvSpPr>
        <p:spPr>
          <a:xfrm>
            <a:off x="7010400" y="2047875"/>
            <a:ext cx="161925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7F12A6F-99D7-4CDC-A9B2-B18594019839}"/>
              </a:ext>
            </a:extLst>
          </p:cNvPr>
          <p:cNvSpPr>
            <a:spLocks noGrp="1"/>
          </p:cNvSpPr>
          <p:nvPr/>
        </p:nvSpPr>
        <p:spPr>
          <a:xfrm>
            <a:off x="7010400" y="22669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SUPPORT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5B5641-AE1B-4A34-A7B7-5895376B81A5}"/>
              </a:ext>
            </a:extLst>
          </p:cNvPr>
          <p:cNvSpPr>
            <a:spLocks noGrp="1"/>
          </p:cNvSpPr>
          <p:nvPr/>
        </p:nvSpPr>
        <p:spPr>
          <a:xfrm>
            <a:off x="7010400" y="2590800"/>
            <a:ext cx="1714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Medical and practical needs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06ABB91-CF91-4B42-B09D-AA694260D27B}"/>
              </a:ext>
            </a:extLst>
          </p:cNvPr>
          <p:cNvSpPr>
            <a:spLocks noGrp="1"/>
          </p:cNvSpPr>
          <p:nvPr/>
        </p:nvSpPr>
        <p:spPr>
          <a:xfrm>
            <a:off x="9144000" y="2047875"/>
            <a:ext cx="161925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36B3AD2-DE89-41A4-A3F6-1589876FD561}"/>
              </a:ext>
            </a:extLst>
          </p:cNvPr>
          <p:cNvSpPr>
            <a:spLocks noGrp="1"/>
          </p:cNvSpPr>
          <p:nvPr/>
        </p:nvSpPr>
        <p:spPr>
          <a:xfrm>
            <a:off x="9144000" y="2266950"/>
            <a:ext cx="1714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FOLLOW UP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2ED27AA-6C74-4B10-B102-532F2F7AD2E9}"/>
              </a:ext>
            </a:extLst>
          </p:cNvPr>
          <p:cNvSpPr>
            <a:spLocks noGrp="1"/>
          </p:cNvSpPr>
          <p:nvPr/>
        </p:nvSpPr>
        <p:spPr>
          <a:xfrm>
            <a:off x="9144000" y="2590800"/>
            <a:ext cx="1714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Corrective actions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7559AB1-D893-412E-9504-04017E868287}"/>
              </a:ext>
            </a:extLst>
          </p:cNvPr>
          <p:cNvSpPr>
            <a:spLocks noGrp="1"/>
          </p:cNvSpPr>
          <p:nvPr/>
        </p:nvSpPr>
        <p:spPr>
          <a:xfrm>
            <a:off x="609600" y="3476625"/>
            <a:ext cx="4095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Report promptly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3B3D8E4-F393-4CB1-989B-7E40C4B48639}"/>
              </a:ext>
            </a:extLst>
          </p:cNvPr>
          <p:cNvSpPr>
            <a:spLocks noGrp="1"/>
          </p:cNvSpPr>
          <p:nvPr/>
        </p:nvSpPr>
        <p:spPr>
          <a:xfrm>
            <a:off x="609600" y="395287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BF5A5BB-F33E-421C-B021-34A1D2D06509}"/>
              </a:ext>
            </a:extLst>
          </p:cNvPr>
          <p:cNvSpPr>
            <a:spLocks noGrp="1"/>
          </p:cNvSpPr>
          <p:nvPr/>
        </p:nvSpPr>
        <p:spPr>
          <a:xfrm>
            <a:off x="781050" y="3886200"/>
            <a:ext cx="4591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Accidents, injuries and occupational disease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1B5C6C2-55C7-4254-8B8A-A50C110C4670}"/>
              </a:ext>
            </a:extLst>
          </p:cNvPr>
          <p:cNvSpPr>
            <a:spLocks noGrp="1"/>
          </p:cNvSpPr>
          <p:nvPr/>
        </p:nvSpPr>
        <p:spPr>
          <a:xfrm>
            <a:off x="609600" y="4476750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4B2F1C-9884-4DD2-A9F4-A70025CAA190}"/>
              </a:ext>
            </a:extLst>
          </p:cNvPr>
          <p:cNvSpPr>
            <a:spLocks noGrp="1"/>
          </p:cNvSpPr>
          <p:nvPr/>
        </p:nvSpPr>
        <p:spPr>
          <a:xfrm>
            <a:off x="781050" y="4410075"/>
            <a:ext cx="4591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Unsafe conditions, hazards and safety breaches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784B74A-3273-4111-86D8-A54CFD83842B}"/>
              </a:ext>
            </a:extLst>
          </p:cNvPr>
          <p:cNvSpPr>
            <a:spLocks noGrp="1"/>
          </p:cNvSpPr>
          <p:nvPr/>
        </p:nvSpPr>
        <p:spPr>
          <a:xfrm>
            <a:off x="609600" y="50006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C6A101D-5FBC-49E6-AE2B-46A1E24157D5}"/>
              </a:ext>
            </a:extLst>
          </p:cNvPr>
          <p:cNvSpPr>
            <a:spLocks noGrp="1"/>
          </p:cNvSpPr>
          <p:nvPr/>
        </p:nvSpPr>
        <p:spPr>
          <a:xfrm>
            <a:off x="781050" y="4933950"/>
            <a:ext cx="4591050" cy="4857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Serious medical incidents occurring at work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DA3035F-580E-4F49-BA04-669100EDBB8A}"/>
              </a:ext>
            </a:extLst>
          </p:cNvPr>
          <p:cNvSpPr>
            <a:spLocks noGrp="1"/>
          </p:cNvSpPr>
          <p:nvPr/>
        </p:nvSpPr>
        <p:spPr>
          <a:xfrm>
            <a:off x="6191250" y="3476625"/>
            <a:ext cx="4762500" cy="38100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70E1BDD-FA3B-4B14-B927-6FFFED488872}"/>
              </a:ext>
            </a:extLst>
          </p:cNvPr>
          <p:cNvSpPr>
            <a:spLocks noGrp="1"/>
          </p:cNvSpPr>
          <p:nvPr/>
        </p:nvSpPr>
        <p:spPr>
          <a:xfrm>
            <a:off x="6191250" y="3667125"/>
            <a:ext cx="4572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Legal context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FF64152-5FDF-4698-8762-21D0057AB3C3}"/>
              </a:ext>
            </a:extLst>
          </p:cNvPr>
          <p:cNvSpPr>
            <a:spLocks noGrp="1"/>
          </p:cNvSpPr>
          <p:nvPr/>
        </p:nvSpPr>
        <p:spPr>
          <a:xfrm>
            <a:off x="6191250" y="4095750"/>
            <a:ext cx="47625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The Employee’s Compensation Act covers work-related injury, disease, disability and death; the Factories Act and NICN jurisdiction also engage workplace safety and welfare.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F6D5220-332C-4A9A-B892-9621239CB970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Employee’s Compensation Act 2010; NSITF; Factories Act; Constitution s.254C / NICN.</a:t>
            </a:r>
          </a:p>
        </p:txBody>
      </p:sp>
    </p:spTree>
    <p:extLst>
      <p:ext uri="{BB962C8B-B14F-4D97-AF65-F5344CB8AC3E}">
        <p14:creationId xmlns:p14="http://schemas.microsoft.com/office/powerpoint/2010/main" val="1119702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B30866B8-A58B-4C3E-9CDF-2162235533F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C3954E-A6E1-4527-8C73-A7A093F17C71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NIGERIA DATA PROTECTION ACT 2023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F20C02-EACF-4092-A6B5-30AFC4B3133F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Employee data is now a frontline employment risk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81DC254A-1909-477B-92B8-0200971AB12D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9C3C2F-628E-4CE2-AAC6-1B2DC13F40C7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E775E5-7DF2-43F0-A834-E66F767BDD4B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4953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Employees are data subjects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940B16-E510-46DE-BDFE-FC454B07608E}"/>
              </a:ext>
            </a:extLst>
          </p:cNvPr>
          <p:cNvSpPr>
            <a:spLocks noGrp="1"/>
          </p:cNvSpPr>
          <p:nvPr/>
        </p:nvSpPr>
        <p:spPr>
          <a:xfrm>
            <a:off x="609600" y="192405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Modern workplaces continuously generate personal data: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10A72D-D4D7-4D33-A30A-FD1461268E4F}"/>
              </a:ext>
            </a:extLst>
          </p:cNvPr>
          <p:cNvSpPr>
            <a:spLocks noGrp="1"/>
          </p:cNvSpPr>
          <p:nvPr/>
        </p:nvSpPr>
        <p:spPr>
          <a:xfrm>
            <a:off x="609600" y="2476500"/>
            <a:ext cx="76200" cy="14763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BE1CC9-BA61-4F36-8772-70F9299F86F1}"/>
              </a:ext>
            </a:extLst>
          </p:cNvPr>
          <p:cNvSpPr>
            <a:spLocks noGrp="1"/>
          </p:cNvSpPr>
          <p:nvPr/>
        </p:nvSpPr>
        <p:spPr>
          <a:xfrm>
            <a:off x="838200" y="2476500"/>
            <a:ext cx="2095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IDENTITY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E1F23B-EA42-4E4B-B0AA-B1217DDBE286}"/>
              </a:ext>
            </a:extLst>
          </p:cNvPr>
          <p:cNvSpPr>
            <a:spLocks noGrp="1"/>
          </p:cNvSpPr>
          <p:nvPr/>
        </p:nvSpPr>
        <p:spPr>
          <a:xfrm>
            <a:off x="838200" y="2895600"/>
            <a:ext cx="2143125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Name • address • photo</a:t>
            </a:r>
          </a:p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CV • education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1D35EC-97F1-4531-9E9F-6D149830851B}"/>
              </a:ext>
            </a:extLst>
          </p:cNvPr>
          <p:cNvSpPr>
            <a:spLocks noGrp="1"/>
          </p:cNvSpPr>
          <p:nvPr/>
        </p:nvSpPr>
        <p:spPr>
          <a:xfrm>
            <a:off x="3295650" y="2476500"/>
            <a:ext cx="76200" cy="14763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1E832-EB7D-4215-BD9D-6F00C4AF8C3E}"/>
              </a:ext>
            </a:extLst>
          </p:cNvPr>
          <p:cNvSpPr>
            <a:spLocks noGrp="1"/>
          </p:cNvSpPr>
          <p:nvPr/>
        </p:nvSpPr>
        <p:spPr>
          <a:xfrm>
            <a:off x="3524250" y="2476500"/>
            <a:ext cx="2095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WORK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156FB5-CEC7-4009-9C6A-C3E03C35BDE5}"/>
              </a:ext>
            </a:extLst>
          </p:cNvPr>
          <p:cNvSpPr>
            <a:spLocks noGrp="1"/>
          </p:cNvSpPr>
          <p:nvPr/>
        </p:nvSpPr>
        <p:spPr>
          <a:xfrm>
            <a:off x="3524250" y="2895600"/>
            <a:ext cx="2143125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Payroll • attendance</a:t>
            </a:r>
          </a:p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appraisal • discipline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5E4724E-9A9C-428A-BF8E-19E23DB62C42}"/>
              </a:ext>
            </a:extLst>
          </p:cNvPr>
          <p:cNvSpPr>
            <a:spLocks noGrp="1"/>
          </p:cNvSpPr>
          <p:nvPr/>
        </p:nvSpPr>
        <p:spPr>
          <a:xfrm>
            <a:off x="5981700" y="2476500"/>
            <a:ext cx="76200" cy="1476375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E16137-4447-4D04-943B-034574C6AF9A}"/>
              </a:ext>
            </a:extLst>
          </p:cNvPr>
          <p:cNvSpPr>
            <a:spLocks noGrp="1"/>
          </p:cNvSpPr>
          <p:nvPr/>
        </p:nvSpPr>
        <p:spPr>
          <a:xfrm>
            <a:off x="6210300" y="2476500"/>
            <a:ext cx="2095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SENSITIVE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A455CD-F7CF-47C0-BC2C-5F5672B5FEDE}"/>
              </a:ext>
            </a:extLst>
          </p:cNvPr>
          <p:cNvSpPr>
            <a:spLocks noGrp="1"/>
          </p:cNvSpPr>
          <p:nvPr/>
        </p:nvSpPr>
        <p:spPr>
          <a:xfrm>
            <a:off x="6210300" y="2895600"/>
            <a:ext cx="2143125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Medical • biometrics</a:t>
            </a:r>
          </a:p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complaints • background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E6E9F6-DE8E-40B7-91AF-8122BA59AA72}"/>
              </a:ext>
            </a:extLst>
          </p:cNvPr>
          <p:cNvSpPr>
            <a:spLocks noGrp="1"/>
          </p:cNvSpPr>
          <p:nvPr/>
        </p:nvSpPr>
        <p:spPr>
          <a:xfrm>
            <a:off x="8667750" y="2476500"/>
            <a:ext cx="76200" cy="147637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49E914B-3929-4FE7-AB17-E9CDC2B08339}"/>
              </a:ext>
            </a:extLst>
          </p:cNvPr>
          <p:cNvSpPr>
            <a:spLocks noGrp="1"/>
          </p:cNvSpPr>
          <p:nvPr/>
        </p:nvSpPr>
        <p:spPr>
          <a:xfrm>
            <a:off x="8896350" y="2476500"/>
            <a:ext cx="2095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DIGITAL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D24DF3B-FA60-4B92-BC66-E31823F0F65D}"/>
              </a:ext>
            </a:extLst>
          </p:cNvPr>
          <p:cNvSpPr>
            <a:spLocks noGrp="1"/>
          </p:cNvSpPr>
          <p:nvPr/>
        </p:nvSpPr>
        <p:spPr>
          <a:xfrm>
            <a:off x="8896350" y="2895600"/>
            <a:ext cx="2143125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CCTV • email • logs</a:t>
            </a:r>
          </a:p>
          <a:p>
            <a:pPr>
              <a:defRPr sz="142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WhatsApp • monitoring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1CAA46-7277-4106-88AC-32FEAEF46BCA}"/>
              </a:ext>
            </a:extLst>
          </p:cNvPr>
          <p:cNvSpPr>
            <a:spLocks noGrp="1"/>
          </p:cNvSpPr>
          <p:nvPr/>
        </p:nvSpPr>
        <p:spPr>
          <a:xfrm>
            <a:off x="609600" y="4476750"/>
            <a:ext cx="4572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The manager’s new question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606A114-9203-43D4-87B0-80D790E4E9FB}"/>
              </a:ext>
            </a:extLst>
          </p:cNvPr>
          <p:cNvSpPr>
            <a:spLocks noGrp="1"/>
          </p:cNvSpPr>
          <p:nvPr/>
        </p:nvSpPr>
        <p:spPr>
          <a:xfrm>
            <a:off x="609600" y="4876800"/>
            <a:ext cx="10287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02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02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Did we treat the employee fairly</a:t>
            </a:r>
            <a:r>
              <a:rPr lang="en-US" sz="202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02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and did we lawfully handle the information used to reach the decision?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27F0A87-8DC0-485C-B79A-C4023023E68E}"/>
              </a:ext>
            </a:extLst>
          </p:cNvPr>
          <p:cNvSpPr>
            <a:spLocks noGrp="1"/>
          </p:cNvSpPr>
          <p:nvPr/>
        </p:nvSpPr>
        <p:spPr>
          <a:xfrm>
            <a:off x="609600" y="5734050"/>
            <a:ext cx="10668000" cy="38100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B70761C-739C-4EE2-BC60-921A5D3587EF}"/>
              </a:ext>
            </a:extLst>
          </p:cNvPr>
          <p:cNvSpPr>
            <a:spLocks noGrp="1"/>
          </p:cNvSpPr>
          <p:nvPr/>
        </p:nvSpPr>
        <p:spPr>
          <a:xfrm>
            <a:off x="609600" y="5886450"/>
            <a:ext cx="106680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HR + Legal + IT + Information Security should treat workforce data as compliance</a:t>
            </a:r>
            <a:r>
              <a:rPr lang="en-US" sz="1275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, </a:t>
            </a:r>
            <a:r>
              <a:rPr sz="1275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not administration.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0CF4E84-CF93-48DD-B1CC-8004EF5DEBC3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Nigeria Data Protection Act 2023; NDPA General Application and Implementation Directive 2025; NDPC.</a:t>
            </a:r>
          </a:p>
        </p:txBody>
      </p:sp>
    </p:spTree>
    <p:extLst>
      <p:ext uri="{BB962C8B-B14F-4D97-AF65-F5344CB8AC3E}">
        <p14:creationId xmlns:p14="http://schemas.microsoft.com/office/powerpoint/2010/main" val="972113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36CF73AB-F225-4ECC-B44C-40F80300452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E099E81-91CC-4DA0-B68C-6E5940CF610D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MANAGER DATA DISCIPLINE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FA7C371-CF2F-4ED6-BC2F-C67E7D5CF81C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Use the minimum information necessary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EA2D843D-7117-4BAB-BC3C-27AFED7E2ECB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BBA72C-4437-4A73-94A6-F72775CEF75F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9C3B1A-0CAE-4A66-B93E-4B14683B4B12}"/>
              </a:ext>
            </a:extLst>
          </p:cNvPr>
          <p:cNvSpPr>
            <a:spLocks noGrp="1"/>
          </p:cNvSpPr>
          <p:nvPr/>
        </p:nvSpPr>
        <p:spPr>
          <a:xfrm>
            <a:off x="609600" y="1504950"/>
            <a:ext cx="10668000" cy="1095375"/>
          </a:xfrm>
          <a:prstGeom prst="rect">
            <a:avLst/>
          </a:prstGeom>
          <a:solidFill>
            <a:srgbClr val="EAF0F8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8CFCFC-4FB4-42CC-9EC1-7904D1D1D586}"/>
              </a:ext>
            </a:extLst>
          </p:cNvPr>
          <p:cNvSpPr>
            <a:spLocks noGrp="1"/>
          </p:cNvSpPr>
          <p:nvPr/>
        </p:nvSpPr>
        <p:spPr>
          <a:xfrm>
            <a:off x="838200" y="1695450"/>
            <a:ext cx="5334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Example: an employee gives HR a doctor’s report.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445575-88B5-455F-BB3E-28C3B8722664}"/>
              </a:ext>
            </a:extLst>
          </p:cNvPr>
          <p:cNvSpPr>
            <a:spLocks noGrp="1"/>
          </p:cNvSpPr>
          <p:nvPr/>
        </p:nvSpPr>
        <p:spPr>
          <a:xfrm>
            <a:off x="838200" y="2076450"/>
            <a:ext cx="99060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The manager needs the work-related decision information</a:t>
            </a:r>
            <a:r>
              <a:rPr lang="en-US"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, </a:t>
            </a:r>
            <a:r>
              <a:rPr sz="1350" b="0" dirty="0">
                <a:solidFill>
                  <a:srgbClr val="4C5E77"/>
                </a:solidFill>
                <a:latin typeface="Aptos"/>
                <a:ea typeface="Aptos"/>
                <a:cs typeface="Aptos"/>
              </a:rPr>
              <a:t>not automatic access to circulate the full medical report.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D39298-88AA-4519-8CB3-B562039C1FBA}"/>
              </a:ext>
            </a:extLst>
          </p:cNvPr>
          <p:cNvSpPr>
            <a:spLocks noGrp="1"/>
          </p:cNvSpPr>
          <p:nvPr/>
        </p:nvSpPr>
        <p:spPr>
          <a:xfrm>
            <a:off x="609600" y="297180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Before you share, monitor or record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CA5676-18E2-4AAB-9810-C125D7BCD299}"/>
              </a:ext>
            </a:extLst>
          </p:cNvPr>
          <p:cNvSpPr>
            <a:spLocks noGrp="1"/>
          </p:cNvSpPr>
          <p:nvPr/>
        </p:nvSpPr>
        <p:spPr>
          <a:xfrm>
            <a:off x="609600" y="34290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06DC33-D242-48C7-B613-924EF3EFAC45}"/>
              </a:ext>
            </a:extLst>
          </p:cNvPr>
          <p:cNvSpPr>
            <a:spLocks noGrp="1"/>
          </p:cNvSpPr>
          <p:nvPr/>
        </p:nvSpPr>
        <p:spPr>
          <a:xfrm>
            <a:off x="1038225" y="34290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I have a clear work purpose and lawful basis?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8574E6-3C57-4B1C-B59F-C93AEF5A9EC6}"/>
              </a:ext>
            </a:extLst>
          </p:cNvPr>
          <p:cNvSpPr>
            <a:spLocks noGrp="1"/>
          </p:cNvSpPr>
          <p:nvPr/>
        </p:nvSpPr>
        <p:spPr>
          <a:xfrm>
            <a:off x="609600" y="39243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2B91874-0389-4AAA-8766-3A3D21B9BD9F}"/>
              </a:ext>
            </a:extLst>
          </p:cNvPr>
          <p:cNvSpPr>
            <a:spLocks noGrp="1"/>
          </p:cNvSpPr>
          <p:nvPr/>
        </p:nvSpPr>
        <p:spPr>
          <a:xfrm>
            <a:off x="1038225" y="39243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Is this the minimum data needed?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0F88F8-6351-4B70-96CA-8E0CDD8DC337}"/>
              </a:ext>
            </a:extLst>
          </p:cNvPr>
          <p:cNvSpPr>
            <a:spLocks noGrp="1"/>
          </p:cNvSpPr>
          <p:nvPr/>
        </p:nvSpPr>
        <p:spPr>
          <a:xfrm>
            <a:off x="609600" y="44196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6A9159-3DA5-4B26-9DB5-85209D19BC1A}"/>
              </a:ext>
            </a:extLst>
          </p:cNvPr>
          <p:cNvSpPr>
            <a:spLocks noGrp="1"/>
          </p:cNvSpPr>
          <p:nvPr/>
        </p:nvSpPr>
        <p:spPr>
          <a:xfrm>
            <a:off x="1038225" y="44196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Who genuinely needs access?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BF0A7A-C3C5-42E4-B8E3-5FB24BFA7A1F}"/>
              </a:ext>
            </a:extLst>
          </p:cNvPr>
          <p:cNvSpPr>
            <a:spLocks noGrp="1"/>
          </p:cNvSpPr>
          <p:nvPr/>
        </p:nvSpPr>
        <p:spPr>
          <a:xfrm>
            <a:off x="609600" y="49149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516100A-8F21-46FE-9EBB-D420506BF650}"/>
              </a:ext>
            </a:extLst>
          </p:cNvPr>
          <p:cNvSpPr>
            <a:spLocks noGrp="1"/>
          </p:cNvSpPr>
          <p:nvPr/>
        </p:nvSpPr>
        <p:spPr>
          <a:xfrm>
            <a:off x="1038225" y="49149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Was the employee appropriately informed?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6C6E03B-DA39-4F52-9AA6-C25E82CA2680}"/>
              </a:ext>
            </a:extLst>
          </p:cNvPr>
          <p:cNvSpPr>
            <a:spLocks noGrp="1"/>
          </p:cNvSpPr>
          <p:nvPr/>
        </p:nvSpPr>
        <p:spPr>
          <a:xfrm>
            <a:off x="6038850" y="34290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B5DF307-A950-4B51-B917-69EB32DE6551}"/>
              </a:ext>
            </a:extLst>
          </p:cNvPr>
          <p:cNvSpPr>
            <a:spLocks noGrp="1"/>
          </p:cNvSpPr>
          <p:nvPr/>
        </p:nvSpPr>
        <p:spPr>
          <a:xfrm>
            <a:off x="6467475" y="34290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Is the channel approved and secure?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A6EBEA-F635-4396-9060-70494F446443}"/>
              </a:ext>
            </a:extLst>
          </p:cNvPr>
          <p:cNvSpPr>
            <a:spLocks noGrp="1"/>
          </p:cNvSpPr>
          <p:nvPr/>
        </p:nvSpPr>
        <p:spPr>
          <a:xfrm>
            <a:off x="6038850" y="39243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12CE07-46CA-4E38-A1A7-F568EA9F589A}"/>
              </a:ext>
            </a:extLst>
          </p:cNvPr>
          <p:cNvSpPr>
            <a:spLocks noGrp="1"/>
          </p:cNvSpPr>
          <p:nvPr/>
        </p:nvSpPr>
        <p:spPr>
          <a:xfrm>
            <a:off x="6467475" y="39243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How long will the record be retained?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34A684-17CD-45F4-A4C2-FE41277AB659}"/>
              </a:ext>
            </a:extLst>
          </p:cNvPr>
          <p:cNvSpPr>
            <a:spLocks noGrp="1"/>
          </p:cNvSpPr>
          <p:nvPr/>
        </p:nvSpPr>
        <p:spPr>
          <a:xfrm>
            <a:off x="6038850" y="44196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8C5A968-826F-46D1-9562-9856407300FE}"/>
              </a:ext>
            </a:extLst>
          </p:cNvPr>
          <p:cNvSpPr>
            <a:spLocks noGrp="1"/>
          </p:cNvSpPr>
          <p:nvPr/>
        </p:nvSpPr>
        <p:spPr>
          <a:xfrm>
            <a:off x="6467475" y="44196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Does a third party need safeguards?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EE86D9-9CE4-4D72-9076-B692DDD6A9A9}"/>
              </a:ext>
            </a:extLst>
          </p:cNvPr>
          <p:cNvSpPr>
            <a:spLocks noGrp="1"/>
          </p:cNvSpPr>
          <p:nvPr/>
        </p:nvSpPr>
        <p:spPr>
          <a:xfrm>
            <a:off x="6038850" y="4914900"/>
            <a:ext cx="3238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3873928-1400-473A-8FD9-5ACC65FA3D92}"/>
              </a:ext>
            </a:extLst>
          </p:cNvPr>
          <p:cNvSpPr>
            <a:spLocks noGrp="1"/>
          </p:cNvSpPr>
          <p:nvPr/>
        </p:nvSpPr>
        <p:spPr>
          <a:xfrm>
            <a:off x="6467475" y="4914900"/>
            <a:ext cx="4714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Would HR/Legal approve this use?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21FA08-D6EB-4F42-B467-3BF145681E3D}"/>
              </a:ext>
            </a:extLst>
          </p:cNvPr>
          <p:cNvSpPr>
            <a:spLocks noGrp="1"/>
          </p:cNvSpPr>
          <p:nvPr/>
        </p:nvSpPr>
        <p:spPr>
          <a:xfrm>
            <a:off x="609600" y="5638800"/>
            <a:ext cx="10668000" cy="514350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75D1292-FAA9-4B92-BE48-B5DF51ECC342}"/>
              </a:ext>
            </a:extLst>
          </p:cNvPr>
          <p:cNvSpPr>
            <a:spLocks noGrp="1"/>
          </p:cNvSpPr>
          <p:nvPr/>
        </p:nvSpPr>
        <p:spPr>
          <a:xfrm>
            <a:off x="857250" y="5781675"/>
            <a:ext cx="1019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4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Do not use WhatsApp as the company’s HR filing system.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284678-D5E4-421D-B49F-D50FE2BD58EC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NDPA 2023—processing principles, lawful basis, security, data-subject rights and NDPC oversight.</a:t>
            </a:r>
          </a:p>
        </p:txBody>
      </p:sp>
    </p:spTree>
    <p:extLst>
      <p:ext uri="{BB962C8B-B14F-4D97-AF65-F5344CB8AC3E}">
        <p14:creationId xmlns:p14="http://schemas.microsoft.com/office/powerpoint/2010/main" val="1758038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10F63EF8-15B5-4411-A37D-BFBE830E2D9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8CA109-DF56-4288-BD47-C0E4DD17813D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BEYOND “LABOUR LAW”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17854A7-2FB7-49DF-A2BE-00B52A3FD96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Employment decisions can create tort and wider civil exposure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06C04C06-AAD8-4AB5-B445-5A6AE1C520DB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61452F-5CB1-4690-803A-8AA2F209526B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D6B6BA-FE8B-4608-825E-E02161345154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4762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TORT / DELICT-LIKE EXPOSURE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4A89C2-509A-49C8-B7B3-4DF2776822B3}"/>
              </a:ext>
            </a:extLst>
          </p:cNvPr>
          <p:cNvSpPr>
            <a:spLocks noGrp="1"/>
          </p:cNvSpPr>
          <p:nvPr/>
        </p:nvSpPr>
        <p:spPr>
          <a:xfrm>
            <a:off x="6381750" y="1524000"/>
            <a:ext cx="47625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defRPr>
            </a:pPr>
            <a:r>
              <a:rPr sz="135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rPr>
              <a:t>CONTRACT &amp; CIVIL CLAIMS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6D297E-20C1-4480-9DDE-55176E962547}"/>
              </a:ext>
            </a:extLst>
          </p:cNvPr>
          <p:cNvSpPr>
            <a:spLocks noGrp="1"/>
          </p:cNvSpPr>
          <p:nvPr/>
        </p:nvSpPr>
        <p:spPr>
          <a:xfrm>
            <a:off x="609600" y="1952625"/>
            <a:ext cx="47625" cy="6286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8C2028-D086-489D-BB70-3694D81F6874}"/>
              </a:ext>
            </a:extLst>
          </p:cNvPr>
          <p:cNvSpPr>
            <a:spLocks noGrp="1"/>
          </p:cNvSpPr>
          <p:nvPr/>
        </p:nvSpPr>
        <p:spPr>
          <a:xfrm>
            <a:off x="781050" y="19526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Negligence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1572B0-0E34-42B4-80E0-15A196CB02F5}"/>
              </a:ext>
            </a:extLst>
          </p:cNvPr>
          <p:cNvSpPr>
            <a:spLocks noGrp="1"/>
          </p:cNvSpPr>
          <p:nvPr/>
        </p:nvSpPr>
        <p:spPr>
          <a:xfrm>
            <a:off x="781050" y="22479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Unsafe systems, poor supervision or failure to act on known risk.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0E9ACF-5C48-4FC7-B429-9ECCE8D29F77}"/>
              </a:ext>
            </a:extLst>
          </p:cNvPr>
          <p:cNvSpPr>
            <a:spLocks noGrp="1"/>
          </p:cNvSpPr>
          <p:nvPr/>
        </p:nvSpPr>
        <p:spPr>
          <a:xfrm>
            <a:off x="609600" y="2828925"/>
            <a:ext cx="47625" cy="6286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CAB468-9A24-4CE5-A9DA-03E43F36D93A}"/>
              </a:ext>
            </a:extLst>
          </p:cNvPr>
          <p:cNvSpPr>
            <a:spLocks noGrp="1"/>
          </p:cNvSpPr>
          <p:nvPr/>
        </p:nvSpPr>
        <p:spPr>
          <a:xfrm>
            <a:off x="781050" y="28289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Vicarious liability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2C1887-E87A-4EFE-8027-C4B9DE9DF3BD}"/>
              </a:ext>
            </a:extLst>
          </p:cNvPr>
          <p:cNvSpPr>
            <a:spLocks noGrp="1"/>
          </p:cNvSpPr>
          <p:nvPr/>
        </p:nvSpPr>
        <p:spPr>
          <a:xfrm>
            <a:off x="781050" y="31242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The company may face claims for employee conduct within the course of work.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902E19A-F5BF-43C9-A946-F224A83EE994}"/>
              </a:ext>
            </a:extLst>
          </p:cNvPr>
          <p:cNvSpPr>
            <a:spLocks noGrp="1"/>
          </p:cNvSpPr>
          <p:nvPr/>
        </p:nvSpPr>
        <p:spPr>
          <a:xfrm>
            <a:off x="609600" y="3705225"/>
            <a:ext cx="47625" cy="6286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8087A1-B264-4DAB-BD82-B3A876C94866}"/>
              </a:ext>
            </a:extLst>
          </p:cNvPr>
          <p:cNvSpPr>
            <a:spLocks noGrp="1"/>
          </p:cNvSpPr>
          <p:nvPr/>
        </p:nvSpPr>
        <p:spPr>
          <a:xfrm>
            <a:off x="781050" y="37052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Defamation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01876B-FD88-4C0A-AA8F-71B6025907C1}"/>
              </a:ext>
            </a:extLst>
          </p:cNvPr>
          <p:cNvSpPr>
            <a:spLocks noGrp="1"/>
          </p:cNvSpPr>
          <p:nvPr/>
        </p:nvSpPr>
        <p:spPr>
          <a:xfrm>
            <a:off x="781050" y="40005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Unfounded accusations circulated beyond those who need to know.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7141154-C75D-45C7-9EF2-85A090060139}"/>
              </a:ext>
            </a:extLst>
          </p:cNvPr>
          <p:cNvSpPr>
            <a:spLocks noGrp="1"/>
          </p:cNvSpPr>
          <p:nvPr/>
        </p:nvSpPr>
        <p:spPr>
          <a:xfrm>
            <a:off x="609600" y="4581525"/>
            <a:ext cx="47625" cy="62865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D36386-4796-4E40-8020-84D6DD5B2B17}"/>
              </a:ext>
            </a:extLst>
          </p:cNvPr>
          <p:cNvSpPr>
            <a:spLocks noGrp="1"/>
          </p:cNvSpPr>
          <p:nvPr/>
        </p:nvSpPr>
        <p:spPr>
          <a:xfrm>
            <a:off x="781050" y="45815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Privacy / breach of confidence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27F6A68-AE36-41BB-BEEC-BD08B09C21DA}"/>
              </a:ext>
            </a:extLst>
          </p:cNvPr>
          <p:cNvSpPr>
            <a:spLocks noGrp="1"/>
          </p:cNvSpPr>
          <p:nvPr/>
        </p:nvSpPr>
        <p:spPr>
          <a:xfrm>
            <a:off x="781050" y="48768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Improper disclosure of medical, complaint or investigation information.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6B28C6C-130A-4026-83E4-ED116675612E}"/>
              </a:ext>
            </a:extLst>
          </p:cNvPr>
          <p:cNvSpPr>
            <a:spLocks noGrp="1"/>
          </p:cNvSpPr>
          <p:nvPr/>
        </p:nvSpPr>
        <p:spPr>
          <a:xfrm>
            <a:off x="6381750" y="1952625"/>
            <a:ext cx="47625" cy="6286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33EE499-F90D-4AAF-8035-C35BA1E109DC}"/>
              </a:ext>
            </a:extLst>
          </p:cNvPr>
          <p:cNvSpPr>
            <a:spLocks noGrp="1"/>
          </p:cNvSpPr>
          <p:nvPr/>
        </p:nvSpPr>
        <p:spPr>
          <a:xfrm>
            <a:off x="6553200" y="19526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Breach of employment contract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FD745F-D6B0-4234-B749-16EAF3E4C867}"/>
              </a:ext>
            </a:extLst>
          </p:cNvPr>
          <p:cNvSpPr>
            <a:spLocks noGrp="1"/>
          </p:cNvSpPr>
          <p:nvPr/>
        </p:nvSpPr>
        <p:spPr>
          <a:xfrm>
            <a:off x="6553200" y="22479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Pay, notice, benefits or promised procedure.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C8E179-D365-4DCC-A8E9-32D0AC4BD466}"/>
              </a:ext>
            </a:extLst>
          </p:cNvPr>
          <p:cNvSpPr>
            <a:spLocks noGrp="1"/>
          </p:cNvSpPr>
          <p:nvPr/>
        </p:nvSpPr>
        <p:spPr>
          <a:xfrm>
            <a:off x="6381750" y="2828925"/>
            <a:ext cx="47625" cy="6286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D7B0C57-6E88-4EE6-9B9C-50FE6AFB97FD}"/>
              </a:ext>
            </a:extLst>
          </p:cNvPr>
          <p:cNvSpPr>
            <a:spLocks noGrp="1"/>
          </p:cNvSpPr>
          <p:nvPr/>
        </p:nvSpPr>
        <p:spPr>
          <a:xfrm>
            <a:off x="6553200" y="28289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Injunctions / declarations / damages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186879F-5A22-48CB-8424-241917B835E7}"/>
              </a:ext>
            </a:extLst>
          </p:cNvPr>
          <p:cNvSpPr>
            <a:spLocks noGrp="1"/>
          </p:cNvSpPr>
          <p:nvPr/>
        </p:nvSpPr>
        <p:spPr>
          <a:xfrm>
            <a:off x="6553200" y="31242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Possible remedies depend on the claim and forum.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71D536D-DB36-4DA1-A59D-323BDF08DE32}"/>
              </a:ext>
            </a:extLst>
          </p:cNvPr>
          <p:cNvSpPr>
            <a:spLocks noGrp="1"/>
          </p:cNvSpPr>
          <p:nvPr/>
        </p:nvSpPr>
        <p:spPr>
          <a:xfrm>
            <a:off x="6381750" y="3705225"/>
            <a:ext cx="47625" cy="6286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84584D8-CDF4-4D11-A6DE-3DB399DCC5C1}"/>
              </a:ext>
            </a:extLst>
          </p:cNvPr>
          <p:cNvSpPr>
            <a:spLocks noGrp="1"/>
          </p:cNvSpPr>
          <p:nvPr/>
        </p:nvSpPr>
        <p:spPr>
          <a:xfrm>
            <a:off x="6553200" y="37052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Negligent investigation or reference risk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4B2FE08-DB44-4DA9-923D-03C76BFE6AE3}"/>
              </a:ext>
            </a:extLst>
          </p:cNvPr>
          <p:cNvSpPr>
            <a:spLocks noGrp="1"/>
          </p:cNvSpPr>
          <p:nvPr/>
        </p:nvSpPr>
        <p:spPr>
          <a:xfrm>
            <a:off x="6553200" y="40005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Careless fact-finding or unsupported statements can compound exposure.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8317F9-AAD0-4BE0-9902-5E0634EA08F7}"/>
              </a:ext>
            </a:extLst>
          </p:cNvPr>
          <p:cNvSpPr>
            <a:spLocks noGrp="1"/>
          </p:cNvSpPr>
          <p:nvPr/>
        </p:nvSpPr>
        <p:spPr>
          <a:xfrm>
            <a:off x="6381750" y="4581525"/>
            <a:ext cx="47625" cy="6286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992F36F-902E-42D5-A538-C9D694ADADCC}"/>
              </a:ext>
            </a:extLst>
          </p:cNvPr>
          <p:cNvSpPr>
            <a:spLocks noGrp="1"/>
          </p:cNvSpPr>
          <p:nvPr/>
        </p:nvSpPr>
        <p:spPr>
          <a:xfrm>
            <a:off x="6553200" y="458152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Multiple causes of action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8940E8C-7485-43E0-AD84-A27C26FECA99}"/>
              </a:ext>
            </a:extLst>
          </p:cNvPr>
          <p:cNvSpPr>
            <a:spLocks noGrp="1"/>
          </p:cNvSpPr>
          <p:nvPr/>
        </p:nvSpPr>
        <p:spPr>
          <a:xfrm>
            <a:off x="6553200" y="4876800"/>
            <a:ext cx="4762500" cy="4476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A work injury may engage statutory compensation and a negligence claim.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62BF731-5BD5-4CA4-98B6-358E1516ACCD}"/>
              </a:ext>
            </a:extLst>
          </p:cNvPr>
          <p:cNvSpPr>
            <a:spLocks noGrp="1"/>
          </p:cNvSpPr>
          <p:nvPr/>
        </p:nvSpPr>
        <p:spPr>
          <a:xfrm>
            <a:off x="609600" y="5676900"/>
            <a:ext cx="10668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Manager control: act reasonably, limit publication, preserve facts and escalate before making allegations.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33089D6-A776-4929-B427-604BEDA50ABA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NICN 19 June 2024 report on negligence + ECA; common-law/civil principles—specific liability depends on facts.</a:t>
            </a:r>
          </a:p>
        </p:txBody>
      </p:sp>
    </p:spTree>
    <p:extLst>
      <p:ext uri="{BB962C8B-B14F-4D97-AF65-F5344CB8AC3E}">
        <p14:creationId xmlns:p14="http://schemas.microsoft.com/office/powerpoint/2010/main" val="1457928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F60A12DA-BADC-4048-94D9-560DE9090B3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6674B1E-64BF-463A-A340-10F1D92E76C7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CORPORATE &amp; GOVERNANCE LAW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B306F3-9935-4755-B368-4DD6DD809713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 manager’s act can bind</a:t>
            </a:r>
            <a:r>
              <a:rPr lang="en-US"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or expose</a:t>
            </a:r>
            <a:r>
              <a:rPr lang="en-US"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the company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E9EFC44A-0F9E-434A-97ED-1D070594B016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8B6942-0FC4-48E4-A0A0-957C83CBA608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A3E843-0E83-4929-801A-9C86566ECE4A}"/>
              </a:ext>
            </a:extLst>
          </p:cNvPr>
          <p:cNvSpPr>
            <a:spLocks noGrp="1"/>
          </p:cNvSpPr>
          <p:nvPr/>
        </p:nvSpPr>
        <p:spPr>
          <a:xfrm>
            <a:off x="609600" y="1571625"/>
            <a:ext cx="257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Authority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4F2BF0-05AC-4321-84A3-3A1BDCCFD3F0}"/>
              </a:ext>
            </a:extLst>
          </p:cNvPr>
          <p:cNvSpPr>
            <a:spLocks noGrp="1"/>
          </p:cNvSpPr>
          <p:nvPr/>
        </p:nvSpPr>
        <p:spPr>
          <a:xfrm>
            <a:off x="609600" y="1952625"/>
            <a:ext cx="276225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not promise pay, promotion, settlement, severance or contract terms beyond delegated approval.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0BF60D8-A2D1-4446-9A9E-49B1484CA8B9}"/>
              </a:ext>
            </a:extLst>
          </p:cNvPr>
          <p:cNvSpPr>
            <a:spLocks noGrp="1"/>
          </p:cNvSpPr>
          <p:nvPr/>
        </p:nvSpPr>
        <p:spPr>
          <a:xfrm>
            <a:off x="3476625" y="1571625"/>
            <a:ext cx="257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Records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9479F1-CFCF-44FD-BD5A-0DB03AFBC457}"/>
              </a:ext>
            </a:extLst>
          </p:cNvPr>
          <p:cNvSpPr>
            <a:spLocks noGrp="1"/>
          </p:cNvSpPr>
          <p:nvPr/>
        </p:nvSpPr>
        <p:spPr>
          <a:xfrm>
            <a:off x="3476625" y="1952625"/>
            <a:ext cx="276225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Backdating, altering appraisals, deleting messages or creating misleading records can become governance evidence.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6D2856-5D0B-40F9-AE08-DDE64A023601}"/>
              </a:ext>
            </a:extLst>
          </p:cNvPr>
          <p:cNvSpPr>
            <a:spLocks noGrp="1"/>
          </p:cNvSpPr>
          <p:nvPr/>
        </p:nvSpPr>
        <p:spPr>
          <a:xfrm>
            <a:off x="6429375" y="1571625"/>
            <a:ext cx="2571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Escalation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3EABCB-7489-461A-B365-F700B5246C8C}"/>
              </a:ext>
            </a:extLst>
          </p:cNvPr>
          <p:cNvSpPr>
            <a:spLocks noGrp="1"/>
          </p:cNvSpPr>
          <p:nvPr/>
        </p:nvSpPr>
        <p:spPr>
          <a:xfrm>
            <a:off x="6429375" y="1952625"/>
            <a:ext cx="276225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Whistleblowing, senior-management conflict, bribery indicators and regulator contact require independent escalation.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ABE677-4B4E-4486-8A85-FE16C7942619}"/>
              </a:ext>
            </a:extLst>
          </p:cNvPr>
          <p:cNvSpPr>
            <a:spLocks noGrp="1"/>
          </p:cNvSpPr>
          <p:nvPr/>
        </p:nvSpPr>
        <p:spPr>
          <a:xfrm>
            <a:off x="9382125" y="1571625"/>
            <a:ext cx="2190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6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Company liability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D841639-4258-4615-8CE8-1B04C537E4D3}"/>
              </a:ext>
            </a:extLst>
          </p:cNvPr>
          <p:cNvSpPr>
            <a:spLocks noGrp="1"/>
          </p:cNvSpPr>
          <p:nvPr/>
        </p:nvSpPr>
        <p:spPr>
          <a:xfrm>
            <a:off x="9382125" y="1952625"/>
            <a:ext cx="2190750" cy="1000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The organisation acts through people; unauthorised or careless conduct may still create external exposure.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C72A86F2-B98B-42BB-AB46-10E8FD3925C2}"/>
              </a:ext>
            </a:extLst>
          </p:cNvPr>
          <p:cNvSpPr>
            <a:spLocks noGrp="1"/>
          </p:cNvSpPr>
          <p:nvPr/>
        </p:nvSpPr>
        <p:spPr>
          <a:xfrm>
            <a:off x="609600" y="3352800"/>
            <a:ext cx="10668000" cy="0"/>
          </a:xfrm>
          <a:prstGeom prst="line">
            <a:avLst/>
          </a:prstGeom>
          <a:noFill/>
          <a:ln w="19050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9FD6F5-9221-48A7-A35A-F79E59203E0C}"/>
              </a:ext>
            </a:extLst>
          </p:cNvPr>
          <p:cNvSpPr>
            <a:spLocks noGrp="1"/>
          </p:cNvSpPr>
          <p:nvPr/>
        </p:nvSpPr>
        <p:spPr>
          <a:xfrm>
            <a:off x="609600" y="3714750"/>
            <a:ext cx="4953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Manager governance checklist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16E4EE-4908-4049-A252-32FA12904A11}"/>
              </a:ext>
            </a:extLst>
          </p:cNvPr>
          <p:cNvSpPr>
            <a:spLocks noGrp="1"/>
          </p:cNvSpPr>
          <p:nvPr/>
        </p:nvSpPr>
        <p:spPr>
          <a:xfrm>
            <a:off x="609600" y="421005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6EFC57-CFA6-46ED-A94F-BA14E4CA46A4}"/>
              </a:ext>
            </a:extLst>
          </p:cNvPr>
          <p:cNvSpPr>
            <a:spLocks noGrp="1"/>
          </p:cNvSpPr>
          <p:nvPr/>
        </p:nvSpPr>
        <p:spPr>
          <a:xfrm>
            <a:off x="781050" y="414337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Stay within delegated authority and approved policy.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015FCE-AC0F-430E-9FA3-2895F4239A75}"/>
              </a:ext>
            </a:extLst>
          </p:cNvPr>
          <p:cNvSpPr>
            <a:spLocks noGrp="1"/>
          </p:cNvSpPr>
          <p:nvPr/>
        </p:nvSpPr>
        <p:spPr>
          <a:xfrm>
            <a:off x="609600" y="453390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720B8D1-22F4-4FF2-AA81-AA64C33F7408}"/>
              </a:ext>
            </a:extLst>
          </p:cNvPr>
          <p:cNvSpPr>
            <a:spLocks noGrp="1"/>
          </p:cNvSpPr>
          <p:nvPr/>
        </p:nvSpPr>
        <p:spPr>
          <a:xfrm>
            <a:off x="781050" y="446722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Use the company’s approval path for material commitments.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EDFB57-AE2E-4651-8E57-AD072444AC99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9EF8AC-BAD5-45FC-9D3E-995D10828C9E}"/>
              </a:ext>
            </a:extLst>
          </p:cNvPr>
          <p:cNvSpPr>
            <a:spLocks noGrp="1"/>
          </p:cNvSpPr>
          <p:nvPr/>
        </p:nvSpPr>
        <p:spPr>
          <a:xfrm>
            <a:off x="781050" y="479107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Keep truthful, contemporaneous and retrievable records.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A2ED0D8-73FA-4C6D-8E49-CE005EDEF431}"/>
              </a:ext>
            </a:extLst>
          </p:cNvPr>
          <p:cNvSpPr>
            <a:spLocks noGrp="1"/>
          </p:cNvSpPr>
          <p:nvPr/>
        </p:nvSpPr>
        <p:spPr>
          <a:xfrm>
            <a:off x="609600" y="518160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B786A4D-214F-436F-84D4-1C95D6E938B6}"/>
              </a:ext>
            </a:extLst>
          </p:cNvPr>
          <p:cNvSpPr>
            <a:spLocks noGrp="1"/>
          </p:cNvSpPr>
          <p:nvPr/>
        </p:nvSpPr>
        <p:spPr>
          <a:xfrm>
            <a:off x="781050" y="511492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Declare conflicts and avoid self-review.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F532CF9-81B3-49FC-9C18-A5DE41143088}"/>
              </a:ext>
            </a:extLst>
          </p:cNvPr>
          <p:cNvSpPr>
            <a:spLocks noGrp="1"/>
          </p:cNvSpPr>
          <p:nvPr/>
        </p:nvSpPr>
        <p:spPr>
          <a:xfrm>
            <a:off x="609600" y="550545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BCF089-D98F-422B-862F-8F45E1C37238}"/>
              </a:ext>
            </a:extLst>
          </p:cNvPr>
          <p:cNvSpPr>
            <a:spLocks noGrp="1"/>
          </p:cNvSpPr>
          <p:nvPr/>
        </p:nvSpPr>
        <p:spPr>
          <a:xfrm>
            <a:off x="781050" y="543877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Preserve documents when a dispute or investigation is foreseeable.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BACE37D-2420-48FB-B6DB-DA51AA19AFF8}"/>
              </a:ext>
            </a:extLst>
          </p:cNvPr>
          <p:cNvSpPr>
            <a:spLocks noGrp="1"/>
          </p:cNvSpPr>
          <p:nvPr/>
        </p:nvSpPr>
        <p:spPr>
          <a:xfrm>
            <a:off x="609600" y="5829300"/>
            <a:ext cx="47625" cy="17145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D6FC7AE-A080-4804-8406-0788FB5DCB18}"/>
              </a:ext>
            </a:extLst>
          </p:cNvPr>
          <p:cNvSpPr>
            <a:spLocks noGrp="1"/>
          </p:cNvSpPr>
          <p:nvPr/>
        </p:nvSpPr>
        <p:spPr>
          <a:xfrm>
            <a:off x="781050" y="5762625"/>
            <a:ext cx="104965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Never obstruct an audit, regulator or protected reporting route.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AFEFEED-A824-42A6-A8F0-86DF2E39F1B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Source: Companies and Allied Matters Act 2020; company governance/policy; other sector and anti-corruption rules may apply.</a:t>
            </a:r>
          </a:p>
        </p:txBody>
      </p:sp>
    </p:spTree>
    <p:extLst>
      <p:ext uri="{BB962C8B-B14F-4D97-AF65-F5344CB8AC3E}">
        <p14:creationId xmlns:p14="http://schemas.microsoft.com/office/powerpoint/2010/main" val="276247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7102E67-1403-4EF5-A25D-25E93C3487F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33D47D-50D2-499A-A721-CF7D74FAE5C4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CRIMINAL-LAW BOUNDARY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A46B35-D24C-4B4B-B073-9644A57D17A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Some workplace conduct crosses into criminal law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A75FBCC7-4FCB-4A6A-A64D-97B99CDC1403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F2D8FA-A639-4BA2-8835-416EC64BBB72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18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EA9691-30DE-4E61-AD08-90B7AF363642}"/>
              </a:ext>
            </a:extLst>
          </p:cNvPr>
          <p:cNvSpPr>
            <a:spLocks noGrp="1"/>
          </p:cNvSpPr>
          <p:nvPr/>
        </p:nvSpPr>
        <p:spPr>
          <a:xfrm>
            <a:off x="609600" y="1524000"/>
            <a:ext cx="106680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62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2625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PRESERVE.  PROTECT.  ESCALATE.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91B7F2-807F-4CE7-91D4-78D1C7CCC925}"/>
              </a:ext>
            </a:extLst>
          </p:cNvPr>
          <p:cNvSpPr>
            <a:spLocks noGrp="1"/>
          </p:cNvSpPr>
          <p:nvPr/>
        </p:nvSpPr>
        <p:spPr>
          <a:xfrm>
            <a:off x="609600" y="2266950"/>
            <a:ext cx="476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Potential criminal conduct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CBFB9A-85FB-44D6-A78C-FE0F1508BD7B}"/>
              </a:ext>
            </a:extLst>
          </p:cNvPr>
          <p:cNvSpPr>
            <a:spLocks noGrp="1"/>
          </p:cNvSpPr>
          <p:nvPr/>
        </p:nvSpPr>
        <p:spPr>
          <a:xfrm>
            <a:off x="609600" y="27527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7CCC3D-2333-47F8-ABFA-B6D09724298E}"/>
              </a:ext>
            </a:extLst>
          </p:cNvPr>
          <p:cNvSpPr>
            <a:spLocks noGrp="1"/>
          </p:cNvSpPr>
          <p:nvPr/>
        </p:nvSpPr>
        <p:spPr>
          <a:xfrm>
            <a:off x="781050" y="2686050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Fraud, theft, forgery or falsified records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E54F3-9C44-4BE3-A6E1-344D821AEF47}"/>
              </a:ext>
            </a:extLst>
          </p:cNvPr>
          <p:cNvSpPr>
            <a:spLocks noGrp="1"/>
          </p:cNvSpPr>
          <p:nvPr/>
        </p:nvSpPr>
        <p:spPr>
          <a:xfrm>
            <a:off x="609600" y="322897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EC5C21C-E365-499B-AA2B-94272EA3BFA1}"/>
              </a:ext>
            </a:extLst>
          </p:cNvPr>
          <p:cNvSpPr>
            <a:spLocks noGrp="1"/>
          </p:cNvSpPr>
          <p:nvPr/>
        </p:nvSpPr>
        <p:spPr>
          <a:xfrm>
            <a:off x="781050" y="3162300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Assault, threats, stalking or sexual offences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A79882E-EC5D-444C-9D73-79B320BBF89F}"/>
              </a:ext>
            </a:extLst>
          </p:cNvPr>
          <p:cNvSpPr>
            <a:spLocks noGrp="1"/>
          </p:cNvSpPr>
          <p:nvPr/>
        </p:nvSpPr>
        <p:spPr>
          <a:xfrm>
            <a:off x="609600" y="37052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ADC52E1-A111-491C-9C2F-E0469DEBDCEC}"/>
              </a:ext>
            </a:extLst>
          </p:cNvPr>
          <p:cNvSpPr>
            <a:spLocks noGrp="1"/>
          </p:cNvSpPr>
          <p:nvPr/>
        </p:nvSpPr>
        <p:spPr>
          <a:xfrm>
            <a:off x="781050" y="3638550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Cybercrime, unlawful access or data interference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55D269-9B63-4520-87EA-0E35087DE2D8}"/>
              </a:ext>
            </a:extLst>
          </p:cNvPr>
          <p:cNvSpPr>
            <a:spLocks noGrp="1"/>
          </p:cNvSpPr>
          <p:nvPr/>
        </p:nvSpPr>
        <p:spPr>
          <a:xfrm>
            <a:off x="609600" y="418147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2D576D-3939-456D-AA64-2B2BEDD063C1}"/>
              </a:ext>
            </a:extLst>
          </p:cNvPr>
          <p:cNvSpPr>
            <a:spLocks noGrp="1"/>
          </p:cNvSpPr>
          <p:nvPr/>
        </p:nvSpPr>
        <p:spPr>
          <a:xfrm>
            <a:off x="781050" y="4114800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Bribery, kickbacks or corrupt procurement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57D581-ABE4-4DA2-BB3F-E6CCFF462582}"/>
              </a:ext>
            </a:extLst>
          </p:cNvPr>
          <p:cNvSpPr>
            <a:spLocks noGrp="1"/>
          </p:cNvSpPr>
          <p:nvPr/>
        </p:nvSpPr>
        <p:spPr>
          <a:xfrm>
            <a:off x="609600" y="4657725"/>
            <a:ext cx="47625" cy="17145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7F86BE-0FE8-435D-9FEC-4279B135748D}"/>
              </a:ext>
            </a:extLst>
          </p:cNvPr>
          <p:cNvSpPr>
            <a:spLocks noGrp="1"/>
          </p:cNvSpPr>
          <p:nvPr/>
        </p:nvSpPr>
        <p:spPr>
          <a:xfrm>
            <a:off x="781050" y="4591050"/>
            <a:ext cx="4781550" cy="438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Evidence destruction, intimidation or obstruction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8BD5B4E-C355-4AF6-8BC7-97846A67DF60}"/>
              </a:ext>
            </a:extLst>
          </p:cNvPr>
          <p:cNvSpPr>
            <a:spLocks noGrp="1"/>
          </p:cNvSpPr>
          <p:nvPr/>
        </p:nvSpPr>
        <p:spPr>
          <a:xfrm>
            <a:off x="5905500" y="2238375"/>
            <a:ext cx="9525" cy="285750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466423A-833E-4ADC-BF4A-ED0DD495654A}"/>
              </a:ext>
            </a:extLst>
          </p:cNvPr>
          <p:cNvSpPr>
            <a:spLocks noGrp="1"/>
          </p:cNvSpPr>
          <p:nvPr/>
        </p:nvSpPr>
        <p:spPr>
          <a:xfrm>
            <a:off x="6381750" y="2266950"/>
            <a:ext cx="4762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What the manager does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06D533-1122-4621-8552-AE36D1FB9328}"/>
              </a:ext>
            </a:extLst>
          </p:cNvPr>
          <p:cNvSpPr>
            <a:spLocks noGrp="1"/>
          </p:cNvSpPr>
          <p:nvPr/>
        </p:nvSpPr>
        <p:spPr>
          <a:xfrm>
            <a:off x="6381750" y="275272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4F778E5-D270-4DF7-8032-9EEFBA70090A}"/>
              </a:ext>
            </a:extLst>
          </p:cNvPr>
          <p:cNvSpPr>
            <a:spLocks noGrp="1"/>
          </p:cNvSpPr>
          <p:nvPr/>
        </p:nvSpPr>
        <p:spPr>
          <a:xfrm>
            <a:off x="6553200" y="268605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Address immediate safety and access risk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A3CDF8-A558-4B4D-BFBC-36E80116ECE8}"/>
              </a:ext>
            </a:extLst>
          </p:cNvPr>
          <p:cNvSpPr>
            <a:spLocks noGrp="1"/>
          </p:cNvSpPr>
          <p:nvPr/>
        </p:nvSpPr>
        <p:spPr>
          <a:xfrm>
            <a:off x="6381750" y="318135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035FDF4-8168-4889-978C-E01D3C00AC01}"/>
              </a:ext>
            </a:extLst>
          </p:cNvPr>
          <p:cNvSpPr>
            <a:spLocks noGrp="1"/>
          </p:cNvSpPr>
          <p:nvPr/>
        </p:nvSpPr>
        <p:spPr>
          <a:xfrm>
            <a:off x="6553200" y="311467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Do not conduct amateur searches or coerced interviews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DBA7275-C7F8-4B38-B91A-AC92C216801B}"/>
              </a:ext>
            </a:extLst>
          </p:cNvPr>
          <p:cNvSpPr>
            <a:spLocks noGrp="1"/>
          </p:cNvSpPr>
          <p:nvPr/>
        </p:nvSpPr>
        <p:spPr>
          <a:xfrm>
            <a:off x="6381750" y="360997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83C2AFB-8996-4A38-8306-A68F8AEBF462}"/>
              </a:ext>
            </a:extLst>
          </p:cNvPr>
          <p:cNvSpPr>
            <a:spLocks noGrp="1"/>
          </p:cNvSpPr>
          <p:nvPr/>
        </p:nvSpPr>
        <p:spPr>
          <a:xfrm>
            <a:off x="6553200" y="354330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Preserve devices, logs, messages and CCTV lawfully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D27C0C0-82D8-45F9-9458-F21D53A30BD6}"/>
              </a:ext>
            </a:extLst>
          </p:cNvPr>
          <p:cNvSpPr>
            <a:spLocks noGrp="1"/>
          </p:cNvSpPr>
          <p:nvPr/>
        </p:nvSpPr>
        <p:spPr>
          <a:xfrm>
            <a:off x="6381750" y="403860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629147F-912C-4B6B-906B-01F6F7B276C2}"/>
              </a:ext>
            </a:extLst>
          </p:cNvPr>
          <p:cNvSpPr>
            <a:spLocks noGrp="1"/>
          </p:cNvSpPr>
          <p:nvPr/>
        </p:nvSpPr>
        <p:spPr>
          <a:xfrm>
            <a:off x="6553200" y="397192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Protect confidentiality and avoid public accusations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4ABBFF7-1A64-48F5-B595-65DBABD07CE9}"/>
              </a:ext>
            </a:extLst>
          </p:cNvPr>
          <p:cNvSpPr>
            <a:spLocks noGrp="1"/>
          </p:cNvSpPr>
          <p:nvPr/>
        </p:nvSpPr>
        <p:spPr>
          <a:xfrm>
            <a:off x="6381750" y="4467225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5089799-10AE-4FBC-B1D8-5DEF88351487}"/>
              </a:ext>
            </a:extLst>
          </p:cNvPr>
          <p:cNvSpPr>
            <a:spLocks noGrp="1"/>
          </p:cNvSpPr>
          <p:nvPr/>
        </p:nvSpPr>
        <p:spPr>
          <a:xfrm>
            <a:off x="6553200" y="4400550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Contact HR/Legal, Security and authorised leadership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D6F20D5-6F55-481A-9DAB-FBDEF7620F4A}"/>
              </a:ext>
            </a:extLst>
          </p:cNvPr>
          <p:cNvSpPr>
            <a:spLocks noGrp="1"/>
          </p:cNvSpPr>
          <p:nvPr/>
        </p:nvSpPr>
        <p:spPr>
          <a:xfrm>
            <a:off x="6381750" y="4895850"/>
            <a:ext cx="47625" cy="171450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57C0009-766F-40E4-B244-214EB9E44316}"/>
              </a:ext>
            </a:extLst>
          </p:cNvPr>
          <p:cNvSpPr>
            <a:spLocks noGrp="1"/>
          </p:cNvSpPr>
          <p:nvPr/>
        </p:nvSpPr>
        <p:spPr>
          <a:xfrm>
            <a:off x="6553200" y="4829175"/>
            <a:ext cx="4686300" cy="3905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Use law enforcement/regulators only through approved protocol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EEEB32D-FB4F-4A40-AD70-E185BCFA0D92}"/>
              </a:ext>
            </a:extLst>
          </p:cNvPr>
          <p:cNvSpPr>
            <a:spLocks noGrp="1"/>
          </p:cNvSpPr>
          <p:nvPr/>
        </p:nvSpPr>
        <p:spPr>
          <a:xfrm>
            <a:off x="609600" y="5562600"/>
            <a:ext cx="10668000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Criminal law, procedure and violence/harassment statutes can vary by conduct and state. Employment action and criminal reporting are separate decisions.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7AD3F06-8D95-4EDA-A092-B7A621B9E3A9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Legal examples may engage Criminal Code/Penal Code, Cybercrimes legislation, anti-corruption and state-specific laws; confirm with Legal.</a:t>
            </a:r>
          </a:p>
        </p:txBody>
      </p:sp>
    </p:spTree>
    <p:extLst>
      <p:ext uri="{BB962C8B-B14F-4D97-AF65-F5344CB8AC3E}">
        <p14:creationId xmlns:p14="http://schemas.microsoft.com/office/powerpoint/2010/main" val="1089857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982519C-F227-4A43-8B4A-F0861682A36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B704F2-6212-48C6-B471-26F13C6718AC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DO NOT CONFUSE THE PATHWAYS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2FE245-DA3D-4420-869D-FE91C012B60F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One incident can run on four parallel tracks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994A7004-E902-4DEB-898B-C45050C2970D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FEF486-F6B9-4101-84BF-55EA1AB06BC2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19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D16827-374D-44FA-8014-5C67ED7D2ACB}"/>
              </a:ext>
            </a:extLst>
          </p:cNvPr>
          <p:cNvSpPr>
            <a:spLocks noGrp="1"/>
          </p:cNvSpPr>
          <p:nvPr/>
        </p:nvSpPr>
        <p:spPr>
          <a:xfrm>
            <a:off x="609600" y="1600200"/>
            <a:ext cx="152400" cy="6858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4C2CAA-2E27-4750-8855-D1AB2B06D26E}"/>
              </a:ext>
            </a:extLst>
          </p:cNvPr>
          <p:cNvSpPr>
            <a:spLocks noGrp="1"/>
          </p:cNvSpPr>
          <p:nvPr/>
        </p:nvSpPr>
        <p:spPr>
          <a:xfrm>
            <a:off x="942975" y="160020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EMPLOYMENT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9849E2-A045-486B-A1FD-56DF874065DA}"/>
              </a:ext>
            </a:extLst>
          </p:cNvPr>
          <p:cNvSpPr>
            <a:spLocks noGrp="1"/>
          </p:cNvSpPr>
          <p:nvPr/>
        </p:nvSpPr>
        <p:spPr>
          <a:xfrm>
            <a:off x="2857500" y="1600200"/>
            <a:ext cx="5048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Discipline, grievance, suspension, pay, termination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49F3C9-980A-40B1-9EDA-59BE80FD024C}"/>
              </a:ext>
            </a:extLst>
          </p:cNvPr>
          <p:cNvSpPr>
            <a:spLocks noGrp="1"/>
          </p:cNvSpPr>
          <p:nvPr/>
        </p:nvSpPr>
        <p:spPr>
          <a:xfrm>
            <a:off x="8382000" y="1600200"/>
            <a:ext cx="3143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HR / management / NICN</a:t>
            </a:r>
          </a:p>
        </p:txBody>
      </p:sp>
      <p:sp>
        <p:nvSpPr>
          <p:cNvPr id="10" name="Straight Connector 9">
            <a:extLst>
              <a:ext uri="{FF2B5EF4-FFF2-40B4-BE49-F238E27FC236}">
                <a16:creationId xmlns:a16="http://schemas.microsoft.com/office/drawing/2014/main" id="{70526D79-92A0-4EEB-A17B-93D41B2C8BA6}"/>
              </a:ext>
            </a:extLst>
          </p:cNvPr>
          <p:cNvSpPr>
            <a:spLocks noGrp="1"/>
          </p:cNvSpPr>
          <p:nvPr/>
        </p:nvSpPr>
        <p:spPr>
          <a:xfrm>
            <a:off x="942975" y="2333625"/>
            <a:ext cx="1057275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BAC5EA-6DCE-40A8-A844-58421AC46DA5}"/>
              </a:ext>
            </a:extLst>
          </p:cNvPr>
          <p:cNvSpPr>
            <a:spLocks noGrp="1"/>
          </p:cNvSpPr>
          <p:nvPr/>
        </p:nvSpPr>
        <p:spPr>
          <a:xfrm>
            <a:off x="609600" y="2581275"/>
            <a:ext cx="152400" cy="68580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BBE842-5576-44B3-9DFD-4EB40A2AF679}"/>
              </a:ext>
            </a:extLst>
          </p:cNvPr>
          <p:cNvSpPr>
            <a:spLocks noGrp="1"/>
          </p:cNvSpPr>
          <p:nvPr/>
        </p:nvSpPr>
        <p:spPr>
          <a:xfrm>
            <a:off x="942975" y="2581275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REGULATORY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BDF1FD-3AB8-4A28-AEFE-017D69EBF2C0}"/>
              </a:ext>
            </a:extLst>
          </p:cNvPr>
          <p:cNvSpPr>
            <a:spLocks noGrp="1"/>
          </p:cNvSpPr>
          <p:nvPr/>
        </p:nvSpPr>
        <p:spPr>
          <a:xfrm>
            <a:off x="2857500" y="2581275"/>
            <a:ext cx="5048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Data, pension, safety, compensation, sector obligations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E68D96-E924-4A98-A8B7-7239B095645D}"/>
              </a:ext>
            </a:extLst>
          </p:cNvPr>
          <p:cNvSpPr>
            <a:spLocks noGrp="1"/>
          </p:cNvSpPr>
          <p:nvPr/>
        </p:nvSpPr>
        <p:spPr>
          <a:xfrm>
            <a:off x="8382000" y="2581275"/>
            <a:ext cx="3143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NDPC / PenCom / NSITF / other regulator</a:t>
            </a:r>
          </a:p>
        </p:txBody>
      </p:sp>
      <p:sp>
        <p:nvSpPr>
          <p:cNvPr id="15" name="Straight Connector 14">
            <a:extLst>
              <a:ext uri="{FF2B5EF4-FFF2-40B4-BE49-F238E27FC236}">
                <a16:creationId xmlns:a16="http://schemas.microsoft.com/office/drawing/2014/main" id="{F503826C-74A2-4F0D-BFEA-7F8031EF041D}"/>
              </a:ext>
            </a:extLst>
          </p:cNvPr>
          <p:cNvSpPr>
            <a:spLocks noGrp="1"/>
          </p:cNvSpPr>
          <p:nvPr/>
        </p:nvSpPr>
        <p:spPr>
          <a:xfrm>
            <a:off x="942975" y="3314700"/>
            <a:ext cx="1057275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BD48EAB-2423-4379-80A3-D7DD0962FE96}"/>
              </a:ext>
            </a:extLst>
          </p:cNvPr>
          <p:cNvSpPr>
            <a:spLocks noGrp="1"/>
          </p:cNvSpPr>
          <p:nvPr/>
        </p:nvSpPr>
        <p:spPr>
          <a:xfrm>
            <a:off x="609600" y="3562350"/>
            <a:ext cx="152400" cy="6858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EDC21E8-F435-4BEE-BDD0-2CE507D7E000}"/>
              </a:ext>
            </a:extLst>
          </p:cNvPr>
          <p:cNvSpPr>
            <a:spLocks noGrp="1"/>
          </p:cNvSpPr>
          <p:nvPr/>
        </p:nvSpPr>
        <p:spPr>
          <a:xfrm>
            <a:off x="942975" y="3562350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CIVIL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C94284-9E3E-40DE-A431-47142A103E4E}"/>
              </a:ext>
            </a:extLst>
          </p:cNvPr>
          <p:cNvSpPr>
            <a:spLocks noGrp="1"/>
          </p:cNvSpPr>
          <p:nvPr/>
        </p:nvSpPr>
        <p:spPr>
          <a:xfrm>
            <a:off x="2857500" y="3562350"/>
            <a:ext cx="5048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Contract, negligence, defamation, privacy/confidence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887CBB6-93F0-4752-B82C-9FB5DC0ACD92}"/>
              </a:ext>
            </a:extLst>
          </p:cNvPr>
          <p:cNvSpPr>
            <a:spLocks noGrp="1"/>
          </p:cNvSpPr>
          <p:nvPr/>
        </p:nvSpPr>
        <p:spPr>
          <a:xfrm>
            <a:off x="8382000" y="3562350"/>
            <a:ext cx="3143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NICN or other appropriate court/forum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ED26658E-72E4-420E-8CBD-C33686E28002}"/>
              </a:ext>
            </a:extLst>
          </p:cNvPr>
          <p:cNvSpPr>
            <a:spLocks noGrp="1"/>
          </p:cNvSpPr>
          <p:nvPr/>
        </p:nvSpPr>
        <p:spPr>
          <a:xfrm>
            <a:off x="942975" y="4295775"/>
            <a:ext cx="1057275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0AF9331-E6A0-4B17-BC81-0E9D61E26D16}"/>
              </a:ext>
            </a:extLst>
          </p:cNvPr>
          <p:cNvSpPr>
            <a:spLocks noGrp="1"/>
          </p:cNvSpPr>
          <p:nvPr/>
        </p:nvSpPr>
        <p:spPr>
          <a:xfrm>
            <a:off x="609600" y="4543425"/>
            <a:ext cx="152400" cy="685800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72AA0E5-8931-4E64-AFFF-6608714BF4EB}"/>
              </a:ext>
            </a:extLst>
          </p:cNvPr>
          <p:cNvSpPr>
            <a:spLocks noGrp="1"/>
          </p:cNvSpPr>
          <p:nvPr/>
        </p:nvSpPr>
        <p:spPr>
          <a:xfrm>
            <a:off x="942975" y="4543425"/>
            <a:ext cx="209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CRIMINAL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E4C334D-59E5-4A5F-90D3-5FC99B6735D2}"/>
              </a:ext>
            </a:extLst>
          </p:cNvPr>
          <p:cNvSpPr>
            <a:spLocks noGrp="1"/>
          </p:cNvSpPr>
          <p:nvPr/>
        </p:nvSpPr>
        <p:spPr>
          <a:xfrm>
            <a:off x="2857500" y="4543425"/>
            <a:ext cx="5048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Fraud, theft, assault, forgery, cybercrime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C71429-A4C3-4FAC-91BD-2D46A6BE0CB7}"/>
              </a:ext>
            </a:extLst>
          </p:cNvPr>
          <p:cNvSpPr>
            <a:spLocks noGrp="1"/>
          </p:cNvSpPr>
          <p:nvPr/>
        </p:nvSpPr>
        <p:spPr>
          <a:xfrm>
            <a:off x="8382000" y="4543425"/>
            <a:ext cx="3143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C5E77"/>
                </a:solidFill>
                <a:latin typeface="Aptos"/>
                <a:ea typeface="Aptos"/>
                <a:cs typeface="Aptos"/>
              </a:rPr>
              <a:t>Police / EFCC / other authorised agency</a:t>
            </a:r>
          </a:p>
        </p:txBody>
      </p:sp>
      <p:sp>
        <p:nvSpPr>
          <p:cNvPr id="25" name="Straight Connector 24">
            <a:extLst>
              <a:ext uri="{FF2B5EF4-FFF2-40B4-BE49-F238E27FC236}">
                <a16:creationId xmlns:a16="http://schemas.microsoft.com/office/drawing/2014/main" id="{FDFF04F9-EAAE-4F2B-AEF6-042E713A8EE8}"/>
              </a:ext>
            </a:extLst>
          </p:cNvPr>
          <p:cNvSpPr>
            <a:spLocks noGrp="1"/>
          </p:cNvSpPr>
          <p:nvPr/>
        </p:nvSpPr>
        <p:spPr>
          <a:xfrm>
            <a:off x="942975" y="5276850"/>
            <a:ext cx="1057275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A0B95E3-A44C-4A80-8C76-234A390B1A6C}"/>
              </a:ext>
            </a:extLst>
          </p:cNvPr>
          <p:cNvSpPr>
            <a:spLocks noGrp="1"/>
          </p:cNvSpPr>
          <p:nvPr/>
        </p:nvSpPr>
        <p:spPr>
          <a:xfrm>
            <a:off x="609600" y="5648325"/>
            <a:ext cx="10668000" cy="476250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E22332B-B005-4510-8B3F-4C47B2BDDBC5}"/>
              </a:ext>
            </a:extLst>
          </p:cNvPr>
          <p:cNvSpPr>
            <a:spLocks noGrp="1"/>
          </p:cNvSpPr>
          <p:nvPr/>
        </p:nvSpPr>
        <p:spPr>
          <a:xfrm>
            <a:off x="838200" y="5781675"/>
            <a:ext cx="101917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An internal disciplinary outcome does not determine regulatory, civil or criminal liability.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518E31D-72FB-4099-89A7-2707F44C0B44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Forum and classification depend on facts, jurisdiction and relief sought; coordinate decisions through HR/Legal.</a:t>
            </a:r>
          </a:p>
        </p:txBody>
      </p:sp>
    </p:spTree>
    <p:extLst>
      <p:ext uri="{BB962C8B-B14F-4D97-AF65-F5344CB8AC3E}">
        <p14:creationId xmlns:p14="http://schemas.microsoft.com/office/powerpoint/2010/main" val="95480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D365B732-963D-424F-9F73-ECB877C8549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C1944E-A017-4BE1-A234-5877A0070AEE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ESCALATION &amp; DISPUTE ROUTES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7DFE35-6656-4707-AC1E-8E17EB8C0F1C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Employees have more than one route to challenge an employer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611C4891-C3DF-4E4E-86D2-0BA43BF56E4B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8FA63-C5F0-4C62-A363-BF0DBF21B758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2C994C-4146-4673-9824-FF0B985565BC}"/>
              </a:ext>
            </a:extLst>
          </p:cNvPr>
          <p:cNvSpPr>
            <a:spLocks noGrp="1"/>
          </p:cNvSpPr>
          <p:nvPr/>
        </p:nvSpPr>
        <p:spPr>
          <a:xfrm>
            <a:off x="609600" y="1495425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0E8325-DB07-485C-A18E-2318780EEB58}"/>
              </a:ext>
            </a:extLst>
          </p:cNvPr>
          <p:cNvSpPr>
            <a:spLocks noGrp="1"/>
          </p:cNvSpPr>
          <p:nvPr/>
        </p:nvSpPr>
        <p:spPr>
          <a:xfrm>
            <a:off x="1143000" y="1495425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INTERNAL GRIEVANCE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AF9F09-4EF7-4520-A98B-4FB08C371016}"/>
              </a:ext>
            </a:extLst>
          </p:cNvPr>
          <p:cNvSpPr>
            <a:spLocks noGrp="1"/>
          </p:cNvSpPr>
          <p:nvPr/>
        </p:nvSpPr>
        <p:spPr>
          <a:xfrm>
            <a:off x="3714750" y="1495425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Manager → HR → HOD / grievance committee</a:t>
            </a:r>
          </a:p>
        </p:txBody>
      </p:sp>
      <p:sp>
        <p:nvSpPr>
          <p:cNvPr id="9" name="Straight Connector 8">
            <a:extLst>
              <a:ext uri="{FF2B5EF4-FFF2-40B4-BE49-F238E27FC236}">
                <a16:creationId xmlns:a16="http://schemas.microsoft.com/office/drawing/2014/main" id="{A7498AA8-6F08-48BC-85DF-3B42E9072BE7}"/>
              </a:ext>
            </a:extLst>
          </p:cNvPr>
          <p:cNvSpPr>
            <a:spLocks noGrp="1"/>
          </p:cNvSpPr>
          <p:nvPr/>
        </p:nvSpPr>
        <p:spPr>
          <a:xfrm>
            <a:off x="1143000" y="1885950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4537598-FBE1-4376-9D13-06C1E8BC26EA}"/>
              </a:ext>
            </a:extLst>
          </p:cNvPr>
          <p:cNvSpPr>
            <a:spLocks noGrp="1"/>
          </p:cNvSpPr>
          <p:nvPr/>
        </p:nvSpPr>
        <p:spPr>
          <a:xfrm>
            <a:off x="609600" y="2114550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22DAC2-F1A5-4DAB-9126-A7C86C7758A6}"/>
              </a:ext>
            </a:extLst>
          </p:cNvPr>
          <p:cNvSpPr>
            <a:spLocks noGrp="1"/>
          </p:cNvSpPr>
          <p:nvPr/>
        </p:nvSpPr>
        <p:spPr>
          <a:xfrm>
            <a:off x="1143000" y="2114550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MEDIATION / ADR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349FE3F-B178-40BD-BE02-CC050C1CF165}"/>
              </a:ext>
            </a:extLst>
          </p:cNvPr>
          <p:cNvSpPr>
            <a:spLocks noGrp="1"/>
          </p:cNvSpPr>
          <p:nvPr/>
        </p:nvSpPr>
        <p:spPr>
          <a:xfrm>
            <a:off x="3714750" y="2114550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Company mediation, conciliation or NICN ADR</a:t>
            </a:r>
          </a:p>
        </p:txBody>
      </p:sp>
      <p:sp>
        <p:nvSpPr>
          <p:cNvPr id="13" name="Straight Connector 12">
            <a:extLst>
              <a:ext uri="{FF2B5EF4-FFF2-40B4-BE49-F238E27FC236}">
                <a16:creationId xmlns:a16="http://schemas.microsoft.com/office/drawing/2014/main" id="{287BFB83-561A-4405-AC07-5CA16C9FD9E9}"/>
              </a:ext>
            </a:extLst>
          </p:cNvPr>
          <p:cNvSpPr>
            <a:spLocks noGrp="1"/>
          </p:cNvSpPr>
          <p:nvPr/>
        </p:nvSpPr>
        <p:spPr>
          <a:xfrm>
            <a:off x="1143000" y="2505075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7C82569-90AA-481D-A635-AD4C5470D6FD}"/>
              </a:ext>
            </a:extLst>
          </p:cNvPr>
          <p:cNvSpPr>
            <a:spLocks noGrp="1"/>
          </p:cNvSpPr>
          <p:nvPr/>
        </p:nvSpPr>
        <p:spPr>
          <a:xfrm>
            <a:off x="609600" y="2733675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63BD91-64BD-4002-AB32-6976313B3053}"/>
              </a:ext>
            </a:extLst>
          </p:cNvPr>
          <p:cNvSpPr>
            <a:spLocks noGrp="1"/>
          </p:cNvSpPr>
          <p:nvPr/>
        </p:nvSpPr>
        <p:spPr>
          <a:xfrm>
            <a:off x="1143000" y="2733675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MINISTRY / IAP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C9DCFE-2D66-448B-897B-235E7CD206B7}"/>
              </a:ext>
            </a:extLst>
          </p:cNvPr>
          <p:cNvSpPr>
            <a:spLocks noGrp="1"/>
          </p:cNvSpPr>
          <p:nvPr/>
        </p:nvSpPr>
        <p:spPr>
          <a:xfrm>
            <a:off x="3714750" y="2733675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Labour complaint, conciliation and statutory trade-dispute mechanisms</a:t>
            </a:r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04ED9D4C-0952-42C4-90BB-77F3BE052979}"/>
              </a:ext>
            </a:extLst>
          </p:cNvPr>
          <p:cNvSpPr>
            <a:spLocks noGrp="1"/>
          </p:cNvSpPr>
          <p:nvPr/>
        </p:nvSpPr>
        <p:spPr>
          <a:xfrm>
            <a:off x="1143000" y="3124200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22D43F8-E7B8-487A-83B7-6F30F73B3E42}"/>
              </a:ext>
            </a:extLst>
          </p:cNvPr>
          <p:cNvSpPr>
            <a:spLocks noGrp="1"/>
          </p:cNvSpPr>
          <p:nvPr/>
        </p:nvSpPr>
        <p:spPr>
          <a:xfrm>
            <a:off x="609600" y="3352800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8503DF-4C98-40B7-B0F7-F900ED79A355}"/>
              </a:ext>
            </a:extLst>
          </p:cNvPr>
          <p:cNvSpPr>
            <a:spLocks noGrp="1"/>
          </p:cNvSpPr>
          <p:nvPr/>
        </p:nvSpPr>
        <p:spPr>
          <a:xfrm>
            <a:off x="1143000" y="3352800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NICN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0699A0-85E0-46A9-8919-B38A0CCCF52B}"/>
              </a:ext>
            </a:extLst>
          </p:cNvPr>
          <p:cNvSpPr>
            <a:spLocks noGrp="1"/>
          </p:cNvSpPr>
          <p:nvPr/>
        </p:nvSpPr>
        <p:spPr>
          <a:xfrm>
            <a:off x="3714750" y="3352800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Primary specialised court for labour and employment matters</a:t>
            </a:r>
          </a:p>
        </p:txBody>
      </p:sp>
      <p:sp>
        <p:nvSpPr>
          <p:cNvPr id="21" name="Straight Connector 20">
            <a:extLst>
              <a:ext uri="{FF2B5EF4-FFF2-40B4-BE49-F238E27FC236}">
                <a16:creationId xmlns:a16="http://schemas.microsoft.com/office/drawing/2014/main" id="{16E6D799-8942-4027-97D7-4B7FD11A3FC4}"/>
              </a:ext>
            </a:extLst>
          </p:cNvPr>
          <p:cNvSpPr>
            <a:spLocks noGrp="1"/>
          </p:cNvSpPr>
          <p:nvPr/>
        </p:nvSpPr>
        <p:spPr>
          <a:xfrm>
            <a:off x="1143000" y="3743325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68C6F63-7255-479B-A5F1-CC9321295ED7}"/>
              </a:ext>
            </a:extLst>
          </p:cNvPr>
          <p:cNvSpPr>
            <a:spLocks noGrp="1"/>
          </p:cNvSpPr>
          <p:nvPr/>
        </p:nvSpPr>
        <p:spPr>
          <a:xfrm>
            <a:off x="609600" y="3971925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2BACBE-B200-465D-A9F6-2E2B1DC8A996}"/>
              </a:ext>
            </a:extLst>
          </p:cNvPr>
          <p:cNvSpPr>
            <a:spLocks noGrp="1"/>
          </p:cNvSpPr>
          <p:nvPr/>
        </p:nvSpPr>
        <p:spPr>
          <a:xfrm>
            <a:off x="1143000" y="3971925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REGULATORS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BFC1F27-64B1-4669-B917-66F9A84AFD82}"/>
              </a:ext>
            </a:extLst>
          </p:cNvPr>
          <p:cNvSpPr>
            <a:spLocks noGrp="1"/>
          </p:cNvSpPr>
          <p:nvPr/>
        </p:nvSpPr>
        <p:spPr>
          <a:xfrm>
            <a:off x="3714750" y="3971925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NDPC, PenCom, NSITF or sector body, depending on issue</a:t>
            </a:r>
          </a:p>
        </p:txBody>
      </p:sp>
      <p:sp>
        <p:nvSpPr>
          <p:cNvPr id="25" name="Straight Connector 24">
            <a:extLst>
              <a:ext uri="{FF2B5EF4-FFF2-40B4-BE49-F238E27FC236}">
                <a16:creationId xmlns:a16="http://schemas.microsoft.com/office/drawing/2014/main" id="{2D24F970-9127-4CF5-82A4-0C8927EA508A}"/>
              </a:ext>
            </a:extLst>
          </p:cNvPr>
          <p:cNvSpPr>
            <a:spLocks noGrp="1"/>
          </p:cNvSpPr>
          <p:nvPr/>
        </p:nvSpPr>
        <p:spPr>
          <a:xfrm>
            <a:off x="1143000" y="4362450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232C0B7-7229-444F-BF74-8AE9AD01B183}"/>
              </a:ext>
            </a:extLst>
          </p:cNvPr>
          <p:cNvSpPr>
            <a:spLocks noGrp="1"/>
          </p:cNvSpPr>
          <p:nvPr/>
        </p:nvSpPr>
        <p:spPr>
          <a:xfrm>
            <a:off x="609600" y="4591050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04EAC0C-BFC4-4CF6-B906-A57EE8ACD8DA}"/>
              </a:ext>
            </a:extLst>
          </p:cNvPr>
          <p:cNvSpPr>
            <a:spLocks noGrp="1"/>
          </p:cNvSpPr>
          <p:nvPr/>
        </p:nvSpPr>
        <p:spPr>
          <a:xfrm>
            <a:off x="1143000" y="4591050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APPEALS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8F9970B-D5A5-4BE8-BA0C-3B75906A7979}"/>
              </a:ext>
            </a:extLst>
          </p:cNvPr>
          <p:cNvSpPr>
            <a:spLocks noGrp="1"/>
          </p:cNvSpPr>
          <p:nvPr/>
        </p:nvSpPr>
        <p:spPr>
          <a:xfrm>
            <a:off x="3714750" y="4591050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Court of Appeal and, where legally available, Supreme Court</a:t>
            </a:r>
          </a:p>
        </p:txBody>
      </p:sp>
      <p:sp>
        <p:nvSpPr>
          <p:cNvPr id="29" name="Straight Connector 28">
            <a:extLst>
              <a:ext uri="{FF2B5EF4-FFF2-40B4-BE49-F238E27FC236}">
                <a16:creationId xmlns:a16="http://schemas.microsoft.com/office/drawing/2014/main" id="{E2170E8A-AA2B-455F-B88D-09B1254041FD}"/>
              </a:ext>
            </a:extLst>
          </p:cNvPr>
          <p:cNvSpPr>
            <a:spLocks noGrp="1"/>
          </p:cNvSpPr>
          <p:nvPr/>
        </p:nvSpPr>
        <p:spPr>
          <a:xfrm>
            <a:off x="1143000" y="4981575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F92D63A-295B-48AF-9485-489BD650B199}"/>
              </a:ext>
            </a:extLst>
          </p:cNvPr>
          <p:cNvSpPr>
            <a:spLocks noGrp="1"/>
          </p:cNvSpPr>
          <p:nvPr/>
        </p:nvSpPr>
        <p:spPr>
          <a:xfrm>
            <a:off x="609600" y="5210175"/>
            <a:ext cx="4000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D94A5A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D94A5A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895294F-C447-4588-8645-6672A942F18D}"/>
              </a:ext>
            </a:extLst>
          </p:cNvPr>
          <p:cNvSpPr>
            <a:spLocks noGrp="1"/>
          </p:cNvSpPr>
          <p:nvPr/>
        </p:nvSpPr>
        <p:spPr>
          <a:xfrm>
            <a:off x="1143000" y="5210175"/>
            <a:ext cx="233362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CRIMINAL CHANNEL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8A2FED6-82A6-461B-80F7-9D29D4F5B718}"/>
              </a:ext>
            </a:extLst>
          </p:cNvPr>
          <p:cNvSpPr>
            <a:spLocks noGrp="1"/>
          </p:cNvSpPr>
          <p:nvPr/>
        </p:nvSpPr>
        <p:spPr>
          <a:xfrm>
            <a:off x="3714750" y="5210175"/>
            <a:ext cx="7572375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Police, EFCC or other appropriate agency for suspected offences</a:t>
            </a:r>
          </a:p>
        </p:txBody>
      </p:sp>
      <p:sp>
        <p:nvSpPr>
          <p:cNvPr id="33" name="Straight Connector 32">
            <a:extLst>
              <a:ext uri="{FF2B5EF4-FFF2-40B4-BE49-F238E27FC236}">
                <a16:creationId xmlns:a16="http://schemas.microsoft.com/office/drawing/2014/main" id="{C8738A69-44A1-4CA5-8357-6A02614148D5}"/>
              </a:ext>
            </a:extLst>
          </p:cNvPr>
          <p:cNvSpPr>
            <a:spLocks noGrp="1"/>
          </p:cNvSpPr>
          <p:nvPr/>
        </p:nvSpPr>
        <p:spPr>
          <a:xfrm>
            <a:off x="1143000" y="5600700"/>
            <a:ext cx="1014412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E68A34C-2486-4BAE-A8C8-2F93B8B332E1}"/>
              </a:ext>
            </a:extLst>
          </p:cNvPr>
          <p:cNvSpPr>
            <a:spLocks noGrp="1"/>
          </p:cNvSpPr>
          <p:nvPr/>
        </p:nvSpPr>
        <p:spPr>
          <a:xfrm>
            <a:off x="609600" y="5905500"/>
            <a:ext cx="106680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0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Resolve early when appropriate</a:t>
            </a:r>
            <a:r>
              <a:rPr lang="en-US" sz="120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 </a:t>
            </a:r>
            <a:r>
              <a:rPr sz="120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but never use confidentiality or settlement to suppress lawful reporting or protected rights.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A7ADCB6-1A76-48EC-9102-079EA6D9E22A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Sources: Constitution s.254C; NICN/NICN ADR; Federal Ministry of Labour; IAP; NDPC and other official regulators.</a:t>
            </a:r>
          </a:p>
        </p:txBody>
      </p:sp>
    </p:spTree>
    <p:extLst>
      <p:ext uri="{BB962C8B-B14F-4D97-AF65-F5344CB8AC3E}">
        <p14:creationId xmlns:p14="http://schemas.microsoft.com/office/powerpoint/2010/main" val="823933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C42021-38ED-4C9B-8A94-508E353D7B1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AA3C48-C5E7-405B-B223-F56B3D7436E0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QUICK REFERENCE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E10FB3-D93F-472A-A8D6-DC286F776BFD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Match the issue to the framework and channel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2E1034DF-8437-4401-998B-BC6277574C67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6BF67E-26D0-4F86-848F-FC76B79AB13A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21</a:t>
            </a:r>
          </a:p>
        </p:txBody>
      </p:sp>
      <p:graphicFrame>
        <p:nvGraphicFramePr>
          <p:cNvPr id="6" name="Table 5"/>
          <p:cNvGraphicFramePr/>
          <p:nvPr/>
        </p:nvGraphicFramePr>
        <p:xfrm>
          <a:off x="609600" y="1524000"/>
          <a:ext cx="10972800" cy="4286250"/>
        </p:xfrm>
        <a:graphic>
          <a:graphicData uri="http://schemas.openxmlformats.org/drawingml/2006/table">
            <a:tbl>
              <a:tblPr firstRow="1" bandRow="1"/>
              <a:tblGrid>
                <a:gridCol w="276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3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250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Employee issue</a:t>
                      </a:r>
                    </a:p>
                  </a:txBody>
                  <a:tcPr>
                    <a:solidFill>
                      <a:srgbClr val="10213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Possible framework</a:t>
                      </a:r>
                    </a:p>
                  </a:txBody>
                  <a:tcPr>
                    <a:solidFill>
                      <a:srgbClr val="10213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Likely channel</a:t>
                      </a:r>
                    </a:p>
                  </a:txBody>
                  <a:tcPr>
                    <a:solidFill>
                      <a:srgbClr val="10213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Termination / unfair dismissal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Contract • Labour law • case law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Internal review / NICN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Salary / minimum wage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Contract • Labour Act • NMW Act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Internal / regulator / NICN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Workplace injury / unsafe work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ECA 2010 • Factories Act • negligence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NSITF / regulator / NICN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Harassment / discrimination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Constitution • policy • applicable statutes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Internal / NICN / other forum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Employee data breach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NDPA 2023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NDPC / court / NICN by claim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Pension / statutory benefits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PRA 2014 • applicable benefit law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PenCom / regulator / forum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Trade union / industrial dispute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TUA • TDA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Labour mechanisms / IAP / NICN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10213B"/>
                          </a:solidFill>
                          <a:latin typeface="Aptos"/>
                          <a:ea typeface="Aptos"/>
                          <a:cs typeface="Aptos"/>
                        </a:rPr>
                        <a:t>Suspected criminal conduct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Criminal / cybercrime / anti-corruption law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0">
                          <a:solidFill>
                            <a:srgbClr val="4C5E77"/>
                          </a:solidFill>
                          <a:latin typeface="Aptos"/>
                          <a:ea typeface="Aptos"/>
                          <a:cs typeface="Aptos"/>
                        </a:rPr>
                        <a:t>Authorised agency + employment process</a:t>
                      </a:r>
                    </a:p>
                  </a:txBody>
                  <a:tcPr>
                    <a:solidFill>
                      <a:srgbClr val="EAF0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EA53840-E3EE-4946-87F4-CBE1312DB0C7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Illustrative routing only; facts, employment status, relief and state/sector law may change the correct forum.</a:t>
            </a:r>
          </a:p>
        </p:txBody>
      </p:sp>
    </p:spTree>
    <p:extLst>
      <p:ext uri="{BB962C8B-B14F-4D97-AF65-F5344CB8AC3E}">
        <p14:creationId xmlns:p14="http://schemas.microsoft.com/office/powerpoint/2010/main" val="20379111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E4DD7462-E12C-495D-B711-9566DDE0EFF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F1825A-267C-4195-B9C3-A9DE78D317AF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LEGISLATIVE CHANGE WATCH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C2A9EB-BD7E-4AE0-84E5-CC14E2031A88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Monitor reform</a:t>
            </a:r>
            <a:r>
              <a:rPr lang="en-US"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do not pre-apply a pending Bill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587FBE18-3D6C-4D5C-AE30-E61D04325136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5B7808-213E-4514-9E24-2AC41EAC67FB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22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8EAAC2-C1AF-4BA0-B15F-E0A8485F33AD}"/>
              </a:ext>
            </a:extLst>
          </p:cNvPr>
          <p:cNvSpPr>
            <a:spLocks noGrp="1"/>
          </p:cNvSpPr>
          <p:nvPr/>
        </p:nvSpPr>
        <p:spPr>
          <a:xfrm>
            <a:off x="609600" y="1619250"/>
            <a:ext cx="209550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42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42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BILL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EF6845-3B41-4187-8A2B-B97B80E796D1}"/>
              </a:ext>
            </a:extLst>
          </p:cNvPr>
          <p:cNvSpPr>
            <a:spLocks noGrp="1"/>
          </p:cNvSpPr>
          <p:nvPr/>
        </p:nvSpPr>
        <p:spPr>
          <a:xfrm>
            <a:off x="3000375" y="1619250"/>
            <a:ext cx="762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600" b="1">
                <a:solidFill>
                  <a:srgbClr val="4C5E77"/>
                </a:solidFill>
                <a:latin typeface="Aptos Display"/>
                <a:ea typeface="Aptos Display"/>
                <a:cs typeface="Aptos Display"/>
              </a:defRPr>
            </a:pPr>
            <a:r>
              <a:rPr sz="3600" b="1">
                <a:solidFill>
                  <a:srgbClr val="4C5E77"/>
                </a:solidFill>
                <a:latin typeface="Aptos Display"/>
                <a:ea typeface="Aptos Display"/>
                <a:cs typeface="Aptos Display"/>
              </a:rPr>
              <a:t>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E0A8D4-A572-4778-A71D-B36AC265F296}"/>
              </a:ext>
            </a:extLst>
          </p:cNvPr>
          <p:cNvSpPr>
            <a:spLocks noGrp="1"/>
          </p:cNvSpPr>
          <p:nvPr/>
        </p:nvSpPr>
        <p:spPr>
          <a:xfrm>
            <a:off x="4381500" y="1619250"/>
            <a:ext cx="247650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420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defRPr>
            </a:pPr>
            <a:r>
              <a:rPr sz="420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rPr>
              <a:t>LAW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1CE933-D97B-4E41-A977-6A57CDD310D1}"/>
              </a:ext>
            </a:extLst>
          </p:cNvPr>
          <p:cNvSpPr>
            <a:spLocks noGrp="1"/>
          </p:cNvSpPr>
          <p:nvPr/>
        </p:nvSpPr>
        <p:spPr>
          <a:xfrm>
            <a:off x="609600" y="2724150"/>
            <a:ext cx="1057275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75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187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 </a:t>
            </a:r>
            <a:r>
              <a:rPr sz="1875" b="1" dirty="0" err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Labour</a:t>
            </a:r>
            <a:r>
              <a:rPr sz="187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Act (Amendment) Bill reported in 2025 should be tracked, assessed and planned for</a:t>
            </a:r>
            <a:r>
              <a:rPr lang="en-US" sz="187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1875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but not treated as enacted law unless it completes the legislative process and receives Presidential Assent.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EF41F9-A453-48CF-8BDC-998D113A80E1}"/>
              </a:ext>
            </a:extLst>
          </p:cNvPr>
          <p:cNvSpPr>
            <a:spLocks noGrp="1"/>
          </p:cNvSpPr>
          <p:nvPr/>
        </p:nvSpPr>
        <p:spPr>
          <a:xfrm>
            <a:off x="609600" y="4267200"/>
            <a:ext cx="209550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9883C2-CE2E-408C-9ED1-4A1FDCE96EB1}"/>
              </a:ext>
            </a:extLst>
          </p:cNvPr>
          <p:cNvSpPr>
            <a:spLocks noGrp="1"/>
          </p:cNvSpPr>
          <p:nvPr/>
        </p:nvSpPr>
        <p:spPr>
          <a:xfrm>
            <a:off x="609600" y="4495800"/>
            <a:ext cx="2381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MONITOR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FD1EB-F786-42AF-B7CC-48CFFB19B9D4}"/>
              </a:ext>
            </a:extLst>
          </p:cNvPr>
          <p:cNvSpPr>
            <a:spLocks noGrp="1"/>
          </p:cNvSpPr>
          <p:nvPr/>
        </p:nvSpPr>
        <p:spPr>
          <a:xfrm>
            <a:off x="609600" y="4857750"/>
            <a:ext cx="2286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Official bill tracker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3666C-EC81-4901-877F-E8058E98AF50}"/>
              </a:ext>
            </a:extLst>
          </p:cNvPr>
          <p:cNvSpPr>
            <a:spLocks noGrp="1"/>
          </p:cNvSpPr>
          <p:nvPr/>
        </p:nvSpPr>
        <p:spPr>
          <a:xfrm>
            <a:off x="3276600" y="4267200"/>
            <a:ext cx="209550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D019BF-8DEF-4DCD-999A-215CB0189D65}"/>
              </a:ext>
            </a:extLst>
          </p:cNvPr>
          <p:cNvSpPr>
            <a:spLocks noGrp="1"/>
          </p:cNvSpPr>
          <p:nvPr/>
        </p:nvSpPr>
        <p:spPr>
          <a:xfrm>
            <a:off x="3276600" y="4495800"/>
            <a:ext cx="2381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ASSESS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0CBA49-2B38-46C1-A7EE-514B6F0C2D99}"/>
              </a:ext>
            </a:extLst>
          </p:cNvPr>
          <p:cNvSpPr>
            <a:spLocks noGrp="1"/>
          </p:cNvSpPr>
          <p:nvPr/>
        </p:nvSpPr>
        <p:spPr>
          <a:xfrm>
            <a:off x="3276600" y="4857750"/>
            <a:ext cx="2286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People/process impact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0E4D5E3-1AA2-4485-B95D-9CA3B65E50A6}"/>
              </a:ext>
            </a:extLst>
          </p:cNvPr>
          <p:cNvSpPr>
            <a:spLocks noGrp="1"/>
          </p:cNvSpPr>
          <p:nvPr/>
        </p:nvSpPr>
        <p:spPr>
          <a:xfrm>
            <a:off x="5943600" y="4267200"/>
            <a:ext cx="2095500" cy="66675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5CE70E-E787-4458-B16D-38D9ED9DBCD9}"/>
              </a:ext>
            </a:extLst>
          </p:cNvPr>
          <p:cNvSpPr>
            <a:spLocks noGrp="1"/>
          </p:cNvSpPr>
          <p:nvPr/>
        </p:nvSpPr>
        <p:spPr>
          <a:xfrm>
            <a:off x="5943600" y="4495800"/>
            <a:ext cx="2381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PREPARE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9A8C03-F145-4978-B9F4-ED83C473C486}"/>
              </a:ext>
            </a:extLst>
          </p:cNvPr>
          <p:cNvSpPr>
            <a:spLocks noGrp="1"/>
          </p:cNvSpPr>
          <p:nvPr/>
        </p:nvSpPr>
        <p:spPr>
          <a:xfrm>
            <a:off x="5943600" y="4857750"/>
            <a:ext cx="2286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Policy, systems, budget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61D1E45-8AE0-4B41-AE94-3F78E95F6758}"/>
              </a:ext>
            </a:extLst>
          </p:cNvPr>
          <p:cNvSpPr>
            <a:spLocks noGrp="1"/>
          </p:cNvSpPr>
          <p:nvPr/>
        </p:nvSpPr>
        <p:spPr>
          <a:xfrm>
            <a:off x="8610600" y="4267200"/>
            <a:ext cx="2095500" cy="66675"/>
          </a:xfrm>
          <a:prstGeom prst="rect">
            <a:avLst/>
          </a:prstGeom>
          <a:solidFill>
            <a:srgbClr val="1C8C7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1DE5C08-86E8-4129-A08C-3BED16C08E01}"/>
              </a:ext>
            </a:extLst>
          </p:cNvPr>
          <p:cNvSpPr>
            <a:spLocks noGrp="1"/>
          </p:cNvSpPr>
          <p:nvPr/>
        </p:nvSpPr>
        <p:spPr>
          <a:xfrm>
            <a:off x="8610600" y="4495800"/>
            <a:ext cx="2381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IMPLEMENT WHEN ENACTED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F78E91-BA33-455A-B311-B62B4F0C854C}"/>
              </a:ext>
            </a:extLst>
          </p:cNvPr>
          <p:cNvSpPr>
            <a:spLocks noGrp="1"/>
          </p:cNvSpPr>
          <p:nvPr/>
        </p:nvSpPr>
        <p:spPr>
          <a:xfrm>
            <a:off x="8610600" y="4857750"/>
            <a:ext cx="228600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Confirmed commencement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C191D1A-EAFC-49DF-9D28-1FC068F10B0B}"/>
              </a:ext>
            </a:extLst>
          </p:cNvPr>
          <p:cNvSpPr>
            <a:spLocks noGrp="1"/>
          </p:cNvSpPr>
          <p:nvPr/>
        </p:nvSpPr>
        <p:spPr>
          <a:xfrm>
            <a:off x="609600" y="5667375"/>
            <a:ext cx="10668000" cy="457200"/>
          </a:xfrm>
          <a:prstGeom prst="rect">
            <a:avLst/>
          </a:prstGeom>
          <a:solidFill>
            <a:srgbClr val="F2B13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52987C-E7F7-4D3E-A515-79B7890FCAC4}"/>
              </a:ext>
            </a:extLst>
          </p:cNvPr>
          <p:cNvSpPr>
            <a:spLocks noGrp="1"/>
          </p:cNvSpPr>
          <p:nvPr/>
        </p:nvSpPr>
        <p:spPr>
          <a:xfrm>
            <a:off x="838200" y="5791200"/>
            <a:ext cx="1019175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Check current official status at the time of any decision.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8782C1-B52C-46EE-A088-131F90F6E1DC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Source: National Assembly legislative process and official bill tracker; status must be re-checked before reliance.</a:t>
            </a:r>
          </a:p>
        </p:txBody>
      </p:sp>
    </p:spTree>
    <p:extLst>
      <p:ext uri="{BB962C8B-B14F-4D97-AF65-F5344CB8AC3E}">
        <p14:creationId xmlns:p14="http://schemas.microsoft.com/office/powerpoint/2010/main" val="3746510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0FFE1E7B-8136-4060-B3E3-348B1865E7E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284B27-2F03-4CE3-ACC2-789F01DC5B44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WHAT MANAGERS MUST NOT DO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040EA4F-E37D-44E4-A023-583A76BB686B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Never create evidence against the company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0B931468-C5B1-45AA-B10F-696C06E89B45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A9E2EB-6B3A-4AD1-91D8-9017CC9A769F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DB5495-2A03-4DA8-8836-F858E13B09A1}"/>
              </a:ext>
            </a:extLst>
          </p:cNvPr>
          <p:cNvSpPr>
            <a:spLocks noGrp="1"/>
          </p:cNvSpPr>
          <p:nvPr/>
        </p:nvSpPr>
        <p:spPr>
          <a:xfrm>
            <a:off x="609600" y="15716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BA8198-1E49-4114-8DF0-3439FFDA4EA8}"/>
              </a:ext>
            </a:extLst>
          </p:cNvPr>
          <p:cNvSpPr>
            <a:spLocks noGrp="1"/>
          </p:cNvSpPr>
          <p:nvPr/>
        </p:nvSpPr>
        <p:spPr>
          <a:xfrm>
            <a:off x="1009650" y="15716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Terminate verbally or threaten dismissal</a:t>
            </a:r>
          </a:p>
        </p:txBody>
      </p:sp>
      <p:sp>
        <p:nvSpPr>
          <p:cNvPr id="8" name="Straight Connector 7">
            <a:extLst>
              <a:ext uri="{FF2B5EF4-FFF2-40B4-BE49-F238E27FC236}">
                <a16:creationId xmlns:a16="http://schemas.microsoft.com/office/drawing/2014/main" id="{AC9132A3-0EA1-4978-A9D4-ABA2A846DD71}"/>
              </a:ext>
            </a:extLst>
          </p:cNvPr>
          <p:cNvSpPr>
            <a:spLocks noGrp="1"/>
          </p:cNvSpPr>
          <p:nvPr/>
        </p:nvSpPr>
        <p:spPr>
          <a:xfrm>
            <a:off x="1009650" y="20002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CB0D31-3714-4C76-8434-95DBA1DF29A1}"/>
              </a:ext>
            </a:extLst>
          </p:cNvPr>
          <p:cNvSpPr>
            <a:spLocks noGrp="1"/>
          </p:cNvSpPr>
          <p:nvPr/>
        </p:nvSpPr>
        <p:spPr>
          <a:xfrm>
            <a:off x="609600" y="22193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734E4F-4F48-41FC-9D7C-0177CA751F16}"/>
              </a:ext>
            </a:extLst>
          </p:cNvPr>
          <p:cNvSpPr>
            <a:spLocks noGrp="1"/>
          </p:cNvSpPr>
          <p:nvPr/>
        </p:nvSpPr>
        <p:spPr>
          <a:xfrm>
            <a:off x="1009650" y="22193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Say “resign if you don’t like it”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EE8E8063-AD08-4896-A410-D8C9A02CD635}"/>
              </a:ext>
            </a:extLst>
          </p:cNvPr>
          <p:cNvSpPr>
            <a:spLocks noGrp="1"/>
          </p:cNvSpPr>
          <p:nvPr/>
        </p:nvSpPr>
        <p:spPr>
          <a:xfrm>
            <a:off x="1009650" y="26479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A53970-2482-4C83-92A1-21E1DB6E9F8F}"/>
              </a:ext>
            </a:extLst>
          </p:cNvPr>
          <p:cNvSpPr>
            <a:spLocks noGrp="1"/>
          </p:cNvSpPr>
          <p:nvPr/>
        </p:nvSpPr>
        <p:spPr>
          <a:xfrm>
            <a:off x="609600" y="28670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182707-C5F6-424C-B465-A0A8FC8F572F}"/>
              </a:ext>
            </a:extLst>
          </p:cNvPr>
          <p:cNvSpPr>
            <a:spLocks noGrp="1"/>
          </p:cNvSpPr>
          <p:nvPr/>
        </p:nvSpPr>
        <p:spPr>
          <a:xfrm>
            <a:off x="1009650" y="28670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Pre-announce an outcome before due process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BDAD52B7-816D-4090-9990-5BD27A6510C5}"/>
              </a:ext>
            </a:extLst>
          </p:cNvPr>
          <p:cNvSpPr>
            <a:spLocks noGrp="1"/>
          </p:cNvSpPr>
          <p:nvPr/>
        </p:nvSpPr>
        <p:spPr>
          <a:xfrm>
            <a:off x="1009650" y="32956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F0D049-22D4-4942-93AD-B5C3F98F46FF}"/>
              </a:ext>
            </a:extLst>
          </p:cNvPr>
          <p:cNvSpPr>
            <a:spLocks noGrp="1"/>
          </p:cNvSpPr>
          <p:nvPr/>
        </p:nvSpPr>
        <p:spPr>
          <a:xfrm>
            <a:off x="609600" y="35147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58F8DD-4774-4DE2-81E2-77F678FA7669}"/>
              </a:ext>
            </a:extLst>
          </p:cNvPr>
          <p:cNvSpPr>
            <a:spLocks noGrp="1"/>
          </p:cNvSpPr>
          <p:nvPr/>
        </p:nvSpPr>
        <p:spPr>
          <a:xfrm>
            <a:off x="1009650" y="35147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Fabricate performance issues or backdate records</a:t>
            </a:r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2973BD66-27D0-4898-B593-1C7C85473797}"/>
              </a:ext>
            </a:extLst>
          </p:cNvPr>
          <p:cNvSpPr>
            <a:spLocks noGrp="1"/>
          </p:cNvSpPr>
          <p:nvPr/>
        </p:nvSpPr>
        <p:spPr>
          <a:xfrm>
            <a:off x="1009650" y="39433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8C4E1C9-0033-4951-AD0F-3B87F781B8F3}"/>
              </a:ext>
            </a:extLst>
          </p:cNvPr>
          <p:cNvSpPr>
            <a:spLocks noGrp="1"/>
          </p:cNvSpPr>
          <p:nvPr/>
        </p:nvSpPr>
        <p:spPr>
          <a:xfrm>
            <a:off x="609600" y="41624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E80A129-BE01-4047-BACC-25521021B614}"/>
              </a:ext>
            </a:extLst>
          </p:cNvPr>
          <p:cNvSpPr>
            <a:spLocks noGrp="1"/>
          </p:cNvSpPr>
          <p:nvPr/>
        </p:nvSpPr>
        <p:spPr>
          <a:xfrm>
            <a:off x="1009650" y="41624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Alter an appraisal after a dispute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058BD404-B005-4816-AF72-4900CA8F971C}"/>
              </a:ext>
            </a:extLst>
          </p:cNvPr>
          <p:cNvSpPr>
            <a:spLocks noGrp="1"/>
          </p:cNvSpPr>
          <p:nvPr/>
        </p:nvSpPr>
        <p:spPr>
          <a:xfrm>
            <a:off x="1009650" y="45910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4640EC-7F4A-4AF4-AAFB-1A7F977E24C9}"/>
              </a:ext>
            </a:extLst>
          </p:cNvPr>
          <p:cNvSpPr>
            <a:spLocks noGrp="1"/>
          </p:cNvSpPr>
          <p:nvPr/>
        </p:nvSpPr>
        <p:spPr>
          <a:xfrm>
            <a:off x="609600" y="48101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6C5619-A1F8-4DF8-9BBA-82EFEB1F2ACF}"/>
              </a:ext>
            </a:extLst>
          </p:cNvPr>
          <p:cNvSpPr>
            <a:spLocks noGrp="1"/>
          </p:cNvSpPr>
          <p:nvPr/>
        </p:nvSpPr>
        <p:spPr>
          <a:xfrm>
            <a:off x="1009650" y="48101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Retaliate after a complaint or whistleblowing</a:t>
            </a:r>
          </a:p>
        </p:txBody>
      </p:sp>
      <p:sp>
        <p:nvSpPr>
          <p:cNvPr id="23" name="Straight Connector 22">
            <a:extLst>
              <a:ext uri="{FF2B5EF4-FFF2-40B4-BE49-F238E27FC236}">
                <a16:creationId xmlns:a16="http://schemas.microsoft.com/office/drawing/2014/main" id="{E22F4C86-832D-41C2-952A-5E3E1861FF7F}"/>
              </a:ext>
            </a:extLst>
          </p:cNvPr>
          <p:cNvSpPr>
            <a:spLocks noGrp="1"/>
          </p:cNvSpPr>
          <p:nvPr/>
        </p:nvSpPr>
        <p:spPr>
          <a:xfrm>
            <a:off x="1009650" y="52387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6B5A4D3-BB40-4774-B1C6-3A720F2840C5}"/>
              </a:ext>
            </a:extLst>
          </p:cNvPr>
          <p:cNvSpPr>
            <a:spLocks noGrp="1"/>
          </p:cNvSpPr>
          <p:nvPr/>
        </p:nvSpPr>
        <p:spPr>
          <a:xfrm>
            <a:off x="6086475" y="15716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FE2ADB2-ACCE-4D0C-96B4-8B98E35BE21C}"/>
              </a:ext>
            </a:extLst>
          </p:cNvPr>
          <p:cNvSpPr>
            <a:spLocks noGrp="1"/>
          </p:cNvSpPr>
          <p:nvPr/>
        </p:nvSpPr>
        <p:spPr>
          <a:xfrm>
            <a:off x="6486525" y="15716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Apply inconsistent treatment without objective reason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774E0157-8634-485B-BC4F-1715652D4FF0}"/>
              </a:ext>
            </a:extLst>
          </p:cNvPr>
          <p:cNvSpPr>
            <a:spLocks noGrp="1"/>
          </p:cNvSpPr>
          <p:nvPr/>
        </p:nvSpPr>
        <p:spPr>
          <a:xfrm>
            <a:off x="6486525" y="20002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1A44BB7-D834-4E28-BC60-3337EDA313F2}"/>
              </a:ext>
            </a:extLst>
          </p:cNvPr>
          <p:cNvSpPr>
            <a:spLocks noGrp="1"/>
          </p:cNvSpPr>
          <p:nvPr/>
        </p:nvSpPr>
        <p:spPr>
          <a:xfrm>
            <a:off x="6086475" y="22193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D1C2A42-2230-4904-B712-30899AC211EA}"/>
              </a:ext>
            </a:extLst>
          </p:cNvPr>
          <p:cNvSpPr>
            <a:spLocks noGrp="1"/>
          </p:cNvSpPr>
          <p:nvPr/>
        </p:nvSpPr>
        <p:spPr>
          <a:xfrm>
            <a:off x="6486525" y="22193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Discuss confidential employee matters openly</a:t>
            </a:r>
          </a:p>
        </p:txBody>
      </p:sp>
      <p:sp>
        <p:nvSpPr>
          <p:cNvPr id="29" name="Straight Connector 28">
            <a:extLst>
              <a:ext uri="{FF2B5EF4-FFF2-40B4-BE49-F238E27FC236}">
                <a16:creationId xmlns:a16="http://schemas.microsoft.com/office/drawing/2014/main" id="{45E2A3A7-A5AA-4354-9748-F71731FAEF9F}"/>
              </a:ext>
            </a:extLst>
          </p:cNvPr>
          <p:cNvSpPr>
            <a:spLocks noGrp="1"/>
          </p:cNvSpPr>
          <p:nvPr/>
        </p:nvSpPr>
        <p:spPr>
          <a:xfrm>
            <a:off x="6486525" y="26479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1995DD-69B6-4E0D-8F82-A27C94319E38}"/>
              </a:ext>
            </a:extLst>
          </p:cNvPr>
          <p:cNvSpPr>
            <a:spLocks noGrp="1"/>
          </p:cNvSpPr>
          <p:nvPr/>
        </p:nvSpPr>
        <p:spPr>
          <a:xfrm>
            <a:off x="6086475" y="28670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F18588F-A890-4DE8-883A-03802AE69B5B}"/>
              </a:ext>
            </a:extLst>
          </p:cNvPr>
          <p:cNvSpPr>
            <a:spLocks noGrp="1"/>
          </p:cNvSpPr>
          <p:nvPr/>
        </p:nvSpPr>
        <p:spPr>
          <a:xfrm>
            <a:off x="6486525" y="28670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Circulate medical or disciplinary records casually</a:t>
            </a:r>
          </a:p>
        </p:txBody>
      </p:sp>
      <p:sp>
        <p:nvSpPr>
          <p:cNvPr id="32" name="Straight Connector 31">
            <a:extLst>
              <a:ext uri="{FF2B5EF4-FFF2-40B4-BE49-F238E27FC236}">
                <a16:creationId xmlns:a16="http://schemas.microsoft.com/office/drawing/2014/main" id="{C80C5596-BDCC-4405-99B4-B87CAFECA886}"/>
              </a:ext>
            </a:extLst>
          </p:cNvPr>
          <p:cNvSpPr>
            <a:spLocks noGrp="1"/>
          </p:cNvSpPr>
          <p:nvPr/>
        </p:nvSpPr>
        <p:spPr>
          <a:xfrm>
            <a:off x="6486525" y="32956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5452352-6B83-428C-891B-A440BA0DF721}"/>
              </a:ext>
            </a:extLst>
          </p:cNvPr>
          <p:cNvSpPr>
            <a:spLocks noGrp="1"/>
          </p:cNvSpPr>
          <p:nvPr/>
        </p:nvSpPr>
        <p:spPr>
          <a:xfrm>
            <a:off x="6086475" y="35147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669A086-EA30-403D-921B-20A2D75208A3}"/>
              </a:ext>
            </a:extLst>
          </p:cNvPr>
          <p:cNvSpPr>
            <a:spLocks noGrp="1"/>
          </p:cNvSpPr>
          <p:nvPr/>
        </p:nvSpPr>
        <p:spPr>
          <a:xfrm>
            <a:off x="6486525" y="35147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Deduct salary without an approved basis</a:t>
            </a:r>
          </a:p>
        </p:txBody>
      </p:sp>
      <p:sp>
        <p:nvSpPr>
          <p:cNvPr id="35" name="Straight Connector 34">
            <a:extLst>
              <a:ext uri="{FF2B5EF4-FFF2-40B4-BE49-F238E27FC236}">
                <a16:creationId xmlns:a16="http://schemas.microsoft.com/office/drawing/2014/main" id="{FB0B195E-5570-46DF-A13F-38F194C67BBE}"/>
              </a:ext>
            </a:extLst>
          </p:cNvPr>
          <p:cNvSpPr>
            <a:spLocks noGrp="1"/>
          </p:cNvSpPr>
          <p:nvPr/>
        </p:nvSpPr>
        <p:spPr>
          <a:xfrm>
            <a:off x="6486525" y="39433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8CE96C2-C8DC-4AE2-86CE-567F4FE8AFBA}"/>
              </a:ext>
            </a:extLst>
          </p:cNvPr>
          <p:cNvSpPr>
            <a:spLocks noGrp="1"/>
          </p:cNvSpPr>
          <p:nvPr/>
        </p:nvSpPr>
        <p:spPr>
          <a:xfrm>
            <a:off x="6086475" y="41624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824119B-B36C-4A2E-B717-BC552E5407B9}"/>
              </a:ext>
            </a:extLst>
          </p:cNvPr>
          <p:cNvSpPr>
            <a:spLocks noGrp="1"/>
          </p:cNvSpPr>
          <p:nvPr/>
        </p:nvSpPr>
        <p:spPr>
          <a:xfrm>
            <a:off x="6486525" y="41624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Promise terms the company has not approved</a:t>
            </a:r>
          </a:p>
        </p:txBody>
      </p:sp>
      <p:sp>
        <p:nvSpPr>
          <p:cNvPr id="38" name="Straight Connector 37">
            <a:extLst>
              <a:ext uri="{FF2B5EF4-FFF2-40B4-BE49-F238E27FC236}">
                <a16:creationId xmlns:a16="http://schemas.microsoft.com/office/drawing/2014/main" id="{8A5DAF2E-3899-4DBB-AC6F-5A0754779157}"/>
              </a:ext>
            </a:extLst>
          </p:cNvPr>
          <p:cNvSpPr>
            <a:spLocks noGrp="1"/>
          </p:cNvSpPr>
          <p:nvPr/>
        </p:nvSpPr>
        <p:spPr>
          <a:xfrm>
            <a:off x="6486525" y="45910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F255493-729B-4561-8C00-766B74CF3099}"/>
              </a:ext>
            </a:extLst>
          </p:cNvPr>
          <p:cNvSpPr>
            <a:spLocks noGrp="1"/>
          </p:cNvSpPr>
          <p:nvPr/>
        </p:nvSpPr>
        <p:spPr>
          <a:xfrm>
            <a:off x="6086475" y="4810125"/>
            <a:ext cx="2667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defRPr>
            </a:pPr>
            <a:r>
              <a:rPr sz="1800" b="1">
                <a:solidFill>
                  <a:srgbClr val="D94A5A"/>
                </a:solidFill>
                <a:latin typeface="Aptos Display"/>
                <a:ea typeface="Aptos Display"/>
                <a:cs typeface="Aptos Display"/>
              </a:rPr>
              <a:t>×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F9BE943-7E4F-4FF1-8413-0EDFE156B74B}"/>
              </a:ext>
            </a:extLst>
          </p:cNvPr>
          <p:cNvSpPr>
            <a:spLocks noGrp="1"/>
          </p:cNvSpPr>
          <p:nvPr/>
        </p:nvSpPr>
        <p:spPr>
          <a:xfrm>
            <a:off x="6486525" y="4810125"/>
            <a:ext cx="476250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0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10213B"/>
                </a:solidFill>
                <a:latin typeface="Aptos"/>
                <a:ea typeface="Aptos"/>
                <a:cs typeface="Aptos"/>
              </a:rPr>
              <a:t>Ignore harassment, bullying, injury or privacy complaints</a:t>
            </a:r>
          </a:p>
        </p:txBody>
      </p:sp>
      <p:sp>
        <p:nvSpPr>
          <p:cNvPr id="41" name="Straight Connector 40">
            <a:extLst>
              <a:ext uri="{FF2B5EF4-FFF2-40B4-BE49-F238E27FC236}">
                <a16:creationId xmlns:a16="http://schemas.microsoft.com/office/drawing/2014/main" id="{98D4CAD2-A665-43E9-8EAB-D99FAB7652CB}"/>
              </a:ext>
            </a:extLst>
          </p:cNvPr>
          <p:cNvSpPr>
            <a:spLocks noGrp="1"/>
          </p:cNvSpPr>
          <p:nvPr/>
        </p:nvSpPr>
        <p:spPr>
          <a:xfrm>
            <a:off x="6486525" y="5238750"/>
            <a:ext cx="4714875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6BD7233-7DCB-4789-86D3-0363BB37A23A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Escalate instead: HR early; Legal for high-risk, unusual, regulatory or threatened-litigation matters.</a:t>
            </a:r>
          </a:p>
        </p:txBody>
      </p:sp>
    </p:spTree>
    <p:extLst>
      <p:ext uri="{BB962C8B-B14F-4D97-AF65-F5344CB8AC3E}">
        <p14:creationId xmlns:p14="http://schemas.microsoft.com/office/powerpoint/2010/main" val="226047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5E2891E4-7042-47B8-9456-12405FD5AFB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6FD333-3149-4FA0-8B76-5E9DA15DC562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WHAT MANAGERS SHOULD DO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3F48AB-74DC-494B-A0D5-C50EBC976F20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The manager’s 10 commandments are practical controls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4E484B8A-D569-4071-AD5D-6FB63270A461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0D0D14-E03D-48C2-A71D-72F4D74E8BAC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7E2928-FFE0-4B69-9028-ADE0E71269CD}"/>
              </a:ext>
            </a:extLst>
          </p:cNvPr>
          <p:cNvSpPr>
            <a:spLocks noGrp="1"/>
          </p:cNvSpPr>
          <p:nvPr/>
        </p:nvSpPr>
        <p:spPr>
          <a:xfrm>
            <a:off x="609600" y="157162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091372-97C2-4219-AF6A-8460A69A6253}"/>
              </a:ext>
            </a:extLst>
          </p:cNvPr>
          <p:cNvSpPr>
            <a:spLocks noGrp="1"/>
          </p:cNvSpPr>
          <p:nvPr/>
        </p:nvSpPr>
        <p:spPr>
          <a:xfrm>
            <a:off x="1162050" y="157162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Document important decisions</a:t>
            </a:r>
          </a:p>
        </p:txBody>
      </p:sp>
      <p:sp>
        <p:nvSpPr>
          <p:cNvPr id="8" name="Straight Connector 7">
            <a:extLst>
              <a:ext uri="{FF2B5EF4-FFF2-40B4-BE49-F238E27FC236}">
                <a16:creationId xmlns:a16="http://schemas.microsoft.com/office/drawing/2014/main" id="{C693137B-49AA-41D7-ACFE-2B587231E609}"/>
              </a:ext>
            </a:extLst>
          </p:cNvPr>
          <p:cNvSpPr>
            <a:spLocks noGrp="1"/>
          </p:cNvSpPr>
          <p:nvPr/>
        </p:nvSpPr>
        <p:spPr>
          <a:xfrm>
            <a:off x="1162050" y="205740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002DCFE-0D19-40F1-A716-86F2B106CC9C}"/>
              </a:ext>
            </a:extLst>
          </p:cNvPr>
          <p:cNvSpPr>
            <a:spLocks noGrp="1"/>
          </p:cNvSpPr>
          <p:nvPr/>
        </p:nvSpPr>
        <p:spPr>
          <a:xfrm>
            <a:off x="609600" y="2362200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574352-AB67-4B7D-9FBC-F5E3B0C304D4}"/>
              </a:ext>
            </a:extLst>
          </p:cNvPr>
          <p:cNvSpPr>
            <a:spLocks noGrp="1"/>
          </p:cNvSpPr>
          <p:nvPr/>
        </p:nvSpPr>
        <p:spPr>
          <a:xfrm>
            <a:off x="1162050" y="2362200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Treat similar cases consistently</a:t>
            </a:r>
          </a:p>
        </p:txBody>
      </p:sp>
      <p:sp>
        <p:nvSpPr>
          <p:cNvPr id="11" name="Straight Connector 10">
            <a:extLst>
              <a:ext uri="{FF2B5EF4-FFF2-40B4-BE49-F238E27FC236}">
                <a16:creationId xmlns:a16="http://schemas.microsoft.com/office/drawing/2014/main" id="{EB8EBF84-9C77-4029-9AF4-D9270114C451}"/>
              </a:ext>
            </a:extLst>
          </p:cNvPr>
          <p:cNvSpPr>
            <a:spLocks noGrp="1"/>
          </p:cNvSpPr>
          <p:nvPr/>
        </p:nvSpPr>
        <p:spPr>
          <a:xfrm>
            <a:off x="1162050" y="2847975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3365AB-767C-477D-BEF9-0ECD4E5200A3}"/>
              </a:ext>
            </a:extLst>
          </p:cNvPr>
          <p:cNvSpPr>
            <a:spLocks noGrp="1"/>
          </p:cNvSpPr>
          <p:nvPr/>
        </p:nvSpPr>
        <p:spPr>
          <a:xfrm>
            <a:off x="609600" y="315277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B5D81F-6E45-430B-A532-4526070C6E15}"/>
              </a:ext>
            </a:extLst>
          </p:cNvPr>
          <p:cNvSpPr>
            <a:spLocks noGrp="1"/>
          </p:cNvSpPr>
          <p:nvPr/>
        </p:nvSpPr>
        <p:spPr>
          <a:xfrm>
            <a:off x="1162050" y="315277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Separate facts from labels</a:t>
            </a:r>
          </a:p>
        </p:txBody>
      </p:sp>
      <p:sp>
        <p:nvSpPr>
          <p:cNvPr id="14" name="Straight Connector 13">
            <a:extLst>
              <a:ext uri="{FF2B5EF4-FFF2-40B4-BE49-F238E27FC236}">
                <a16:creationId xmlns:a16="http://schemas.microsoft.com/office/drawing/2014/main" id="{DEACC1B8-9DD9-48BD-A381-2E2A80956588}"/>
              </a:ext>
            </a:extLst>
          </p:cNvPr>
          <p:cNvSpPr>
            <a:spLocks noGrp="1"/>
          </p:cNvSpPr>
          <p:nvPr/>
        </p:nvSpPr>
        <p:spPr>
          <a:xfrm>
            <a:off x="1162050" y="363855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FC51F8-CD7F-475B-9AA1-3FB608321414}"/>
              </a:ext>
            </a:extLst>
          </p:cNvPr>
          <p:cNvSpPr>
            <a:spLocks noGrp="1"/>
          </p:cNvSpPr>
          <p:nvPr/>
        </p:nvSpPr>
        <p:spPr>
          <a:xfrm>
            <a:off x="609600" y="3943350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AAF83B-AE1B-4CE6-8F89-7DE3EC375739}"/>
              </a:ext>
            </a:extLst>
          </p:cNvPr>
          <p:cNvSpPr>
            <a:spLocks noGrp="1"/>
          </p:cNvSpPr>
          <p:nvPr/>
        </p:nvSpPr>
        <p:spPr>
          <a:xfrm>
            <a:off x="1162050" y="3943350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Involve HR early</a:t>
            </a:r>
          </a:p>
        </p:txBody>
      </p:sp>
      <p:sp>
        <p:nvSpPr>
          <p:cNvPr id="17" name="Straight Connector 16">
            <a:extLst>
              <a:ext uri="{FF2B5EF4-FFF2-40B4-BE49-F238E27FC236}">
                <a16:creationId xmlns:a16="http://schemas.microsoft.com/office/drawing/2014/main" id="{93250D5B-8909-40B3-87C1-6DD4E8531C62}"/>
              </a:ext>
            </a:extLst>
          </p:cNvPr>
          <p:cNvSpPr>
            <a:spLocks noGrp="1"/>
          </p:cNvSpPr>
          <p:nvPr/>
        </p:nvSpPr>
        <p:spPr>
          <a:xfrm>
            <a:off x="1162050" y="4429125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FC86E4-9E31-4874-B851-C3DEEF2FFFF5}"/>
              </a:ext>
            </a:extLst>
          </p:cNvPr>
          <p:cNvSpPr>
            <a:spLocks noGrp="1"/>
          </p:cNvSpPr>
          <p:nvPr/>
        </p:nvSpPr>
        <p:spPr>
          <a:xfrm>
            <a:off x="609600" y="473392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60812BD-CAEA-4966-9CBE-E15DD6FA3381}"/>
              </a:ext>
            </a:extLst>
          </p:cNvPr>
          <p:cNvSpPr>
            <a:spLocks noGrp="1"/>
          </p:cNvSpPr>
          <p:nvPr/>
        </p:nvSpPr>
        <p:spPr>
          <a:xfrm>
            <a:off x="1162050" y="473392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Give the employee a chance to respond</a:t>
            </a:r>
          </a:p>
        </p:txBody>
      </p:sp>
      <p:sp>
        <p:nvSpPr>
          <p:cNvPr id="20" name="Straight Connector 19">
            <a:extLst>
              <a:ext uri="{FF2B5EF4-FFF2-40B4-BE49-F238E27FC236}">
                <a16:creationId xmlns:a16="http://schemas.microsoft.com/office/drawing/2014/main" id="{01D5EDE2-F2CF-4113-B5F5-F2CD6474A3BC}"/>
              </a:ext>
            </a:extLst>
          </p:cNvPr>
          <p:cNvSpPr>
            <a:spLocks noGrp="1"/>
          </p:cNvSpPr>
          <p:nvPr/>
        </p:nvSpPr>
        <p:spPr>
          <a:xfrm>
            <a:off x="1162050" y="521970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D7FFFD-965A-450C-8667-282472828B1A}"/>
              </a:ext>
            </a:extLst>
          </p:cNvPr>
          <p:cNvSpPr>
            <a:spLocks noGrp="1"/>
          </p:cNvSpPr>
          <p:nvPr/>
        </p:nvSpPr>
        <p:spPr>
          <a:xfrm>
            <a:off x="6086475" y="157162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CAE9DB3-A1D2-45D8-B180-009005AFC546}"/>
              </a:ext>
            </a:extLst>
          </p:cNvPr>
          <p:cNvSpPr>
            <a:spLocks noGrp="1"/>
          </p:cNvSpPr>
          <p:nvPr/>
        </p:nvSpPr>
        <p:spPr>
          <a:xfrm>
            <a:off x="6638925" y="157162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Follow the company’s own policy</a:t>
            </a:r>
          </a:p>
        </p:txBody>
      </p:sp>
      <p:sp>
        <p:nvSpPr>
          <p:cNvPr id="23" name="Straight Connector 22">
            <a:extLst>
              <a:ext uri="{FF2B5EF4-FFF2-40B4-BE49-F238E27FC236}">
                <a16:creationId xmlns:a16="http://schemas.microsoft.com/office/drawing/2014/main" id="{EBB45F9B-B153-4634-91B4-80FBBC08680E}"/>
              </a:ext>
            </a:extLst>
          </p:cNvPr>
          <p:cNvSpPr>
            <a:spLocks noGrp="1"/>
          </p:cNvSpPr>
          <p:nvPr/>
        </p:nvSpPr>
        <p:spPr>
          <a:xfrm>
            <a:off x="6638925" y="205740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C293F5-DEBA-44B2-B6ED-A28AE2D47852}"/>
              </a:ext>
            </a:extLst>
          </p:cNvPr>
          <p:cNvSpPr>
            <a:spLocks noGrp="1"/>
          </p:cNvSpPr>
          <p:nvPr/>
        </p:nvSpPr>
        <p:spPr>
          <a:xfrm>
            <a:off x="6086475" y="2362200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A4F8385-2429-4177-9060-D4338E33AE63}"/>
              </a:ext>
            </a:extLst>
          </p:cNvPr>
          <p:cNvSpPr>
            <a:spLocks noGrp="1"/>
          </p:cNvSpPr>
          <p:nvPr/>
        </p:nvSpPr>
        <p:spPr>
          <a:xfrm>
            <a:off x="6638925" y="2362200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Keep confidential matters need-to-know</a:t>
            </a:r>
          </a:p>
        </p:txBody>
      </p:sp>
      <p:sp>
        <p:nvSpPr>
          <p:cNvPr id="26" name="Straight Connector 25">
            <a:extLst>
              <a:ext uri="{FF2B5EF4-FFF2-40B4-BE49-F238E27FC236}">
                <a16:creationId xmlns:a16="http://schemas.microsoft.com/office/drawing/2014/main" id="{04AB5993-1A90-4FDA-9DFA-0AFC61F18254}"/>
              </a:ext>
            </a:extLst>
          </p:cNvPr>
          <p:cNvSpPr>
            <a:spLocks noGrp="1"/>
          </p:cNvSpPr>
          <p:nvPr/>
        </p:nvSpPr>
        <p:spPr>
          <a:xfrm>
            <a:off x="6638925" y="2847975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0CF4BB3-EC4C-4E28-B489-966F605CDB02}"/>
              </a:ext>
            </a:extLst>
          </p:cNvPr>
          <p:cNvSpPr>
            <a:spLocks noGrp="1"/>
          </p:cNvSpPr>
          <p:nvPr/>
        </p:nvSpPr>
        <p:spPr>
          <a:xfrm>
            <a:off x="6086475" y="315277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9602E4A-E51B-4A97-89C0-AD97A35AC172}"/>
              </a:ext>
            </a:extLst>
          </p:cNvPr>
          <p:cNvSpPr>
            <a:spLocks noGrp="1"/>
          </p:cNvSpPr>
          <p:nvPr/>
        </p:nvSpPr>
        <p:spPr>
          <a:xfrm>
            <a:off x="6638925" y="315277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Use approved systems</a:t>
            </a:r>
            <a:r>
              <a:rPr lang="en-US"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 </a:t>
            </a:r>
            <a:r>
              <a:rPr sz="1350" b="1" dirty="0">
                <a:solidFill>
                  <a:srgbClr val="10213B"/>
                </a:solidFill>
                <a:latin typeface="Aptos"/>
                <a:ea typeface="Aptos"/>
                <a:cs typeface="Aptos"/>
              </a:rPr>
              <a:t>not WhatsApp filing</a:t>
            </a:r>
          </a:p>
        </p:txBody>
      </p:sp>
      <p:sp>
        <p:nvSpPr>
          <p:cNvPr id="29" name="Straight Connector 28">
            <a:extLst>
              <a:ext uri="{FF2B5EF4-FFF2-40B4-BE49-F238E27FC236}">
                <a16:creationId xmlns:a16="http://schemas.microsoft.com/office/drawing/2014/main" id="{CC94291F-7E90-4B20-83AA-AAC6B543E751}"/>
              </a:ext>
            </a:extLst>
          </p:cNvPr>
          <p:cNvSpPr>
            <a:spLocks noGrp="1"/>
          </p:cNvSpPr>
          <p:nvPr/>
        </p:nvSpPr>
        <p:spPr>
          <a:xfrm>
            <a:off x="6638925" y="363855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691FFE6-FEDC-4E93-AD7D-7EE00DF00908}"/>
              </a:ext>
            </a:extLst>
          </p:cNvPr>
          <p:cNvSpPr>
            <a:spLocks noGrp="1"/>
          </p:cNvSpPr>
          <p:nvPr/>
        </p:nvSpPr>
        <p:spPr>
          <a:xfrm>
            <a:off x="6086475" y="3943350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60AA93C-C657-43FD-BC5C-E9AF37C8A70B}"/>
              </a:ext>
            </a:extLst>
          </p:cNvPr>
          <p:cNvSpPr>
            <a:spLocks noGrp="1"/>
          </p:cNvSpPr>
          <p:nvPr/>
        </p:nvSpPr>
        <p:spPr>
          <a:xfrm>
            <a:off x="6638925" y="3943350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Escalate unusual or high-risk situations</a:t>
            </a:r>
          </a:p>
        </p:txBody>
      </p:sp>
      <p:sp>
        <p:nvSpPr>
          <p:cNvPr id="32" name="Straight Connector 31">
            <a:extLst>
              <a:ext uri="{FF2B5EF4-FFF2-40B4-BE49-F238E27FC236}">
                <a16:creationId xmlns:a16="http://schemas.microsoft.com/office/drawing/2014/main" id="{F7692A0B-5CE4-48FB-9449-EF8C5E362ED9}"/>
              </a:ext>
            </a:extLst>
          </p:cNvPr>
          <p:cNvSpPr>
            <a:spLocks noGrp="1"/>
          </p:cNvSpPr>
          <p:nvPr/>
        </p:nvSpPr>
        <p:spPr>
          <a:xfrm>
            <a:off x="6638925" y="4429125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0BBA32F-2B61-43DA-AE28-805C7DDE760A}"/>
              </a:ext>
            </a:extLst>
          </p:cNvPr>
          <p:cNvSpPr>
            <a:spLocks noGrp="1"/>
          </p:cNvSpPr>
          <p:nvPr/>
        </p:nvSpPr>
        <p:spPr>
          <a:xfrm>
            <a:off x="6086475" y="4733925"/>
            <a:ext cx="4000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7910F97-379F-4A07-A491-F8F51E167AB3}"/>
              </a:ext>
            </a:extLst>
          </p:cNvPr>
          <p:cNvSpPr>
            <a:spLocks noGrp="1"/>
          </p:cNvSpPr>
          <p:nvPr/>
        </p:nvSpPr>
        <p:spPr>
          <a:xfrm>
            <a:off x="6638925" y="4733925"/>
            <a:ext cx="4619625" cy="4572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Assume the decision may be reviewed later</a:t>
            </a:r>
          </a:p>
        </p:txBody>
      </p:sp>
      <p:sp>
        <p:nvSpPr>
          <p:cNvPr id="35" name="Straight Connector 34">
            <a:extLst>
              <a:ext uri="{FF2B5EF4-FFF2-40B4-BE49-F238E27FC236}">
                <a16:creationId xmlns:a16="http://schemas.microsoft.com/office/drawing/2014/main" id="{1C585E91-3CE0-4980-9D11-51AB12577782}"/>
              </a:ext>
            </a:extLst>
          </p:cNvPr>
          <p:cNvSpPr>
            <a:spLocks noGrp="1"/>
          </p:cNvSpPr>
          <p:nvPr/>
        </p:nvSpPr>
        <p:spPr>
          <a:xfrm>
            <a:off x="6638925" y="5219700"/>
            <a:ext cx="45720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35980F1-7CC8-4ECD-A37A-20E5BA03430D}"/>
              </a:ext>
            </a:extLst>
          </p:cNvPr>
          <p:cNvSpPr>
            <a:spLocks noGrp="1"/>
          </p:cNvSpPr>
          <p:nvPr/>
        </p:nvSpPr>
        <p:spPr>
          <a:xfrm>
            <a:off x="609600" y="5743575"/>
            <a:ext cx="10668000" cy="409575"/>
          </a:xfrm>
          <a:prstGeom prst="rect">
            <a:avLst/>
          </a:prstGeom>
          <a:solidFill>
            <a:srgbClr val="10213B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0B294B7-7510-4980-A9AA-0292744C91C7}"/>
              </a:ext>
            </a:extLst>
          </p:cNvPr>
          <p:cNvSpPr>
            <a:spLocks noGrp="1"/>
          </p:cNvSpPr>
          <p:nvPr/>
        </p:nvSpPr>
        <p:spPr>
          <a:xfrm>
            <a:off x="819150" y="5838825"/>
            <a:ext cx="1019175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7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Facts are defensible. Labels are not.  “Missed three agreed deadlines” beats “lazy”.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23C5576-DDC4-46D3-AB01-8310EB6F1AC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Manager practice standard distilled from the user-provided briefing.</a:t>
            </a:r>
          </a:p>
        </p:txBody>
      </p:sp>
    </p:spTree>
    <p:extLst>
      <p:ext uri="{BB962C8B-B14F-4D97-AF65-F5344CB8AC3E}">
        <p14:creationId xmlns:p14="http://schemas.microsoft.com/office/powerpoint/2010/main" val="16557101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A5C90C07-3F94-423F-84FD-75464600057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76200"/>
          </a:xfrm>
          <a:prstGeom prst="rect">
            <a:avLst/>
          </a:prstGeom>
          <a:solidFill>
            <a:srgbClr val="1557D6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78761E-A467-44A5-83A5-0263E5E6A309}"/>
              </a:ext>
            </a:extLst>
          </p:cNvPr>
          <p:cNvSpPr>
            <a:spLocks noGrp="1"/>
          </p:cNvSpPr>
          <p:nvPr/>
        </p:nvSpPr>
        <p:spPr>
          <a:xfrm>
            <a:off x="609600" y="323850"/>
            <a:ext cx="40005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975" b="1">
                <a:solidFill>
                  <a:srgbClr val="1557D6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1557D6"/>
                </a:solidFill>
                <a:latin typeface="Aptos"/>
                <a:ea typeface="Aptos"/>
                <a:cs typeface="Aptos"/>
              </a:rPr>
              <a:t>DECISION GATE + HR DASHBOARD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8FF273-1BBA-45DE-9EFD-6F0B9F90C6C6}"/>
              </a:ext>
            </a:extLst>
          </p:cNvPr>
          <p:cNvSpPr>
            <a:spLocks noGrp="1"/>
          </p:cNvSpPr>
          <p:nvPr/>
        </p:nvSpPr>
        <p:spPr>
          <a:xfrm>
            <a:off x="609600" y="609600"/>
            <a:ext cx="10810875" cy="609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850" b="1">
                <a:solidFill>
                  <a:srgbClr val="10213B"/>
                </a:solidFill>
                <a:latin typeface="Aptos Display"/>
                <a:ea typeface="Aptos Display"/>
                <a:cs typeface="Aptos Display"/>
              </a:defRPr>
            </a:pP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Use FAIR before action</a:t>
            </a:r>
            <a:r>
              <a:rPr lang="en-US"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2850" b="1" dirty="0">
                <a:solidFill>
                  <a:srgbClr val="10213B"/>
                </a:solidFill>
                <a:latin typeface="Aptos Display"/>
                <a:ea typeface="Aptos Display"/>
                <a:cs typeface="Aptos Display"/>
              </a:rPr>
              <a:t>and monitor the system monthly</a:t>
            </a:r>
          </a:p>
        </p:txBody>
      </p:sp>
      <p:sp>
        <p:nvSpPr>
          <p:cNvPr id="4" name="Straight Connector 3">
            <a:extLst>
              <a:ext uri="{FF2B5EF4-FFF2-40B4-BE49-F238E27FC236}">
                <a16:creationId xmlns:a16="http://schemas.microsoft.com/office/drawing/2014/main" id="{AA5ACB64-8163-4AE1-8D14-01530757EDFF}"/>
              </a:ext>
            </a:extLst>
          </p:cNvPr>
          <p:cNvSpPr>
            <a:spLocks noGrp="1"/>
          </p:cNvSpPr>
          <p:nvPr/>
        </p:nvSpPr>
        <p:spPr>
          <a:xfrm>
            <a:off x="609600" y="1257300"/>
            <a:ext cx="10972800" cy="0"/>
          </a:xfrm>
          <a:prstGeom prst="line">
            <a:avLst/>
          </a:prstGeom>
          <a:noFill/>
          <a:ln w="9525">
            <a:solidFill>
              <a:srgbClr val="DDE7F4"/>
            </a:solidFill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C99E02-537D-4A7F-8D0E-53697BB019B1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4C5E77"/>
                </a:solidFill>
                <a:latin typeface="Aptos"/>
              </a:rPr>
              <a:t>25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9EBD04-98EE-405D-BA4B-69D582CE5293}"/>
              </a:ext>
            </a:extLst>
          </p:cNvPr>
          <p:cNvSpPr>
            <a:spLocks noGrp="1"/>
          </p:cNvSpPr>
          <p:nvPr/>
        </p:nvSpPr>
        <p:spPr>
          <a:xfrm>
            <a:off x="609600" y="1543050"/>
            <a:ext cx="5524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F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7F1FF6-A53E-44FD-9058-3DF15CA99787}"/>
              </a:ext>
            </a:extLst>
          </p:cNvPr>
          <p:cNvSpPr>
            <a:spLocks noGrp="1"/>
          </p:cNvSpPr>
          <p:nvPr/>
        </p:nvSpPr>
        <p:spPr>
          <a:xfrm>
            <a:off x="1285875" y="1543050"/>
            <a:ext cx="22860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FAIR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499104-A721-4D4E-B848-D6412EB8BA90}"/>
              </a:ext>
            </a:extLst>
          </p:cNvPr>
          <p:cNvSpPr>
            <a:spLocks noGrp="1"/>
          </p:cNvSpPr>
          <p:nvPr/>
        </p:nvSpPr>
        <p:spPr>
          <a:xfrm>
            <a:off x="1285875" y="1857375"/>
            <a:ext cx="3524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Was the employee heard?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D828959-D57F-4C3D-A413-8A25DC547C0A}"/>
              </a:ext>
            </a:extLst>
          </p:cNvPr>
          <p:cNvSpPr>
            <a:spLocks noGrp="1"/>
          </p:cNvSpPr>
          <p:nvPr/>
        </p:nvSpPr>
        <p:spPr>
          <a:xfrm>
            <a:off x="609600" y="2400300"/>
            <a:ext cx="5524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AFE0C4-E84B-4E00-BF07-A2C590E50EE7}"/>
              </a:ext>
            </a:extLst>
          </p:cNvPr>
          <p:cNvSpPr>
            <a:spLocks noGrp="1"/>
          </p:cNvSpPr>
          <p:nvPr/>
        </p:nvSpPr>
        <p:spPr>
          <a:xfrm>
            <a:off x="1285875" y="2400300"/>
            <a:ext cx="22860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ALIGNED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3041D0-82CC-49A7-9998-552B76F46342}"/>
              </a:ext>
            </a:extLst>
          </p:cNvPr>
          <p:cNvSpPr>
            <a:spLocks noGrp="1"/>
          </p:cNvSpPr>
          <p:nvPr/>
        </p:nvSpPr>
        <p:spPr>
          <a:xfrm>
            <a:off x="1285875" y="2714625"/>
            <a:ext cx="3524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Is treatment consistent?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7ADB4B-0E27-48FA-A5E7-F2DCEC486F5C}"/>
              </a:ext>
            </a:extLst>
          </p:cNvPr>
          <p:cNvSpPr>
            <a:spLocks noGrp="1"/>
          </p:cNvSpPr>
          <p:nvPr/>
        </p:nvSpPr>
        <p:spPr>
          <a:xfrm>
            <a:off x="609600" y="3257550"/>
            <a:ext cx="5524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I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6B473A-38A1-45AB-882B-E1F1955228A7}"/>
              </a:ext>
            </a:extLst>
          </p:cNvPr>
          <p:cNvSpPr>
            <a:spLocks noGrp="1"/>
          </p:cNvSpPr>
          <p:nvPr/>
        </p:nvSpPr>
        <p:spPr>
          <a:xfrm>
            <a:off x="1285875" y="3257550"/>
            <a:ext cx="22860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IN WRITING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46291F-8553-4F59-8388-06C740518585}"/>
              </a:ext>
            </a:extLst>
          </p:cNvPr>
          <p:cNvSpPr>
            <a:spLocks noGrp="1"/>
          </p:cNvSpPr>
          <p:nvPr/>
        </p:nvSpPr>
        <p:spPr>
          <a:xfrm>
            <a:off x="1285875" y="3571875"/>
            <a:ext cx="3524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Can we prove the facts?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5A5EBE-BF92-4F23-98FF-9DB965C7A9E4}"/>
              </a:ext>
            </a:extLst>
          </p:cNvPr>
          <p:cNvSpPr>
            <a:spLocks noGrp="1"/>
          </p:cNvSpPr>
          <p:nvPr/>
        </p:nvSpPr>
        <p:spPr>
          <a:xfrm>
            <a:off x="609600" y="4114800"/>
            <a:ext cx="55245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15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C8C7A"/>
                </a:solidFill>
                <a:latin typeface="Aptos Display"/>
                <a:ea typeface="Aptos Display"/>
                <a:cs typeface="Aptos Display"/>
              </a:rPr>
              <a:t>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3BE2AC-98A1-4D36-8EDD-3479C2EC7595}"/>
              </a:ext>
            </a:extLst>
          </p:cNvPr>
          <p:cNvSpPr>
            <a:spLocks noGrp="1"/>
          </p:cNvSpPr>
          <p:nvPr/>
        </p:nvSpPr>
        <p:spPr>
          <a:xfrm>
            <a:off x="1285875" y="4114800"/>
            <a:ext cx="2286000" cy="2476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3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RULE-COMPLIANT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8A80D97-7741-41F6-91F9-E2565290B2E8}"/>
              </a:ext>
            </a:extLst>
          </p:cNvPr>
          <p:cNvSpPr>
            <a:spLocks noGrp="1"/>
          </p:cNvSpPr>
          <p:nvPr/>
        </p:nvSpPr>
        <p:spPr>
          <a:xfrm>
            <a:off x="1285875" y="4429125"/>
            <a:ext cx="35242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200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Law + contract + policy?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6D1F319-30F2-4A47-BC50-D6AE55693D1F}"/>
              </a:ext>
            </a:extLst>
          </p:cNvPr>
          <p:cNvSpPr>
            <a:spLocks noGrp="1"/>
          </p:cNvSpPr>
          <p:nvPr/>
        </p:nvSpPr>
        <p:spPr>
          <a:xfrm>
            <a:off x="5286375" y="1476375"/>
            <a:ext cx="9525" cy="3714750"/>
          </a:xfrm>
          <a:prstGeom prst="rect">
            <a:avLst/>
          </a:prstGeom>
          <a:solidFill>
            <a:srgbClr val="DDE7F4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25E7987-FC2B-4283-8928-72FFFA495207}"/>
              </a:ext>
            </a:extLst>
          </p:cNvPr>
          <p:cNvSpPr>
            <a:spLocks noGrp="1"/>
          </p:cNvSpPr>
          <p:nvPr/>
        </p:nvSpPr>
        <p:spPr>
          <a:xfrm>
            <a:off x="5810250" y="1524000"/>
            <a:ext cx="50482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1575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Monthly management view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682AA0-2858-4376-AAB1-0A0254738816}"/>
              </a:ext>
            </a:extLst>
          </p:cNvPr>
          <p:cNvSpPr>
            <a:spLocks noGrp="1"/>
          </p:cNvSpPr>
          <p:nvPr/>
        </p:nvSpPr>
        <p:spPr>
          <a:xfrm>
            <a:off x="5810250" y="1981200"/>
            <a:ext cx="57150" cy="42862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BDBD5B-1685-4579-852E-09F44E314A20}"/>
              </a:ext>
            </a:extLst>
          </p:cNvPr>
          <p:cNvSpPr>
            <a:spLocks noGrp="1"/>
          </p:cNvSpPr>
          <p:nvPr/>
        </p:nvSpPr>
        <p:spPr>
          <a:xfrm>
            <a:off x="6019800" y="1981200"/>
            <a:ext cx="18097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DOCUMENTATION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04B8882-5066-4AC7-A745-6120B8C32966}"/>
              </a:ext>
            </a:extLst>
          </p:cNvPr>
          <p:cNvSpPr>
            <a:spLocks noGrp="1"/>
          </p:cNvSpPr>
          <p:nvPr/>
        </p:nvSpPr>
        <p:spPr>
          <a:xfrm>
            <a:off x="7858125" y="1981200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Signed contracts • probation • renewals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742296F-A9BD-4E6B-9FDB-59AEF6DAFCBD}"/>
              </a:ext>
            </a:extLst>
          </p:cNvPr>
          <p:cNvSpPr>
            <a:spLocks noGrp="1"/>
          </p:cNvSpPr>
          <p:nvPr/>
        </p:nvSpPr>
        <p:spPr>
          <a:xfrm>
            <a:off x="5810250" y="2628900"/>
            <a:ext cx="57150" cy="42862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F9290D0-D001-46EA-B3DB-6E16B6C438F5}"/>
              </a:ext>
            </a:extLst>
          </p:cNvPr>
          <p:cNvSpPr>
            <a:spLocks noGrp="1"/>
          </p:cNvSpPr>
          <p:nvPr/>
        </p:nvSpPr>
        <p:spPr>
          <a:xfrm>
            <a:off x="6019800" y="2628900"/>
            <a:ext cx="18097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EMPLOYEE RELATIONS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D713D72-1216-4775-882D-1046CCFCD79C}"/>
              </a:ext>
            </a:extLst>
          </p:cNvPr>
          <p:cNvSpPr>
            <a:spLocks noGrp="1"/>
          </p:cNvSpPr>
          <p:nvPr/>
        </p:nvSpPr>
        <p:spPr>
          <a:xfrm>
            <a:off x="7858125" y="2628900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Grievances • warnings • PIPs • harassment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C72D604-79D1-47D4-9A96-14F1C4324623}"/>
              </a:ext>
            </a:extLst>
          </p:cNvPr>
          <p:cNvSpPr>
            <a:spLocks noGrp="1"/>
          </p:cNvSpPr>
          <p:nvPr/>
        </p:nvSpPr>
        <p:spPr>
          <a:xfrm>
            <a:off x="5810250" y="3276600"/>
            <a:ext cx="57150" cy="42862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15B640-F8E8-458A-8786-2AA83896A5FD}"/>
              </a:ext>
            </a:extLst>
          </p:cNvPr>
          <p:cNvSpPr>
            <a:spLocks noGrp="1"/>
          </p:cNvSpPr>
          <p:nvPr/>
        </p:nvSpPr>
        <p:spPr>
          <a:xfrm>
            <a:off x="6019800" y="3276600"/>
            <a:ext cx="18097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LEGAL RISK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9611783-9DDA-4E74-97CA-D3B8174B6E14}"/>
              </a:ext>
            </a:extLst>
          </p:cNvPr>
          <p:cNvSpPr>
            <a:spLocks noGrp="1"/>
          </p:cNvSpPr>
          <p:nvPr/>
        </p:nvSpPr>
        <p:spPr>
          <a:xfrm>
            <a:off x="7858125" y="3276600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Lawyer letters • cases • settlements • cost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8F97B30-1F0D-4F57-9D83-D759F37B3F85}"/>
              </a:ext>
            </a:extLst>
          </p:cNvPr>
          <p:cNvSpPr>
            <a:spLocks noGrp="1"/>
          </p:cNvSpPr>
          <p:nvPr/>
        </p:nvSpPr>
        <p:spPr>
          <a:xfrm>
            <a:off x="5810250" y="3924300"/>
            <a:ext cx="57150" cy="42862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E965EC5-81F5-496D-946C-9B453C364977}"/>
              </a:ext>
            </a:extLst>
          </p:cNvPr>
          <p:cNvSpPr>
            <a:spLocks noGrp="1"/>
          </p:cNvSpPr>
          <p:nvPr/>
        </p:nvSpPr>
        <p:spPr>
          <a:xfrm>
            <a:off x="6019800" y="3924300"/>
            <a:ext cx="18097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COMPLIANCE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228697A-D856-438C-BAC5-011871BF8B8D}"/>
              </a:ext>
            </a:extLst>
          </p:cNvPr>
          <p:cNvSpPr>
            <a:spLocks noGrp="1"/>
          </p:cNvSpPr>
          <p:nvPr/>
        </p:nvSpPr>
        <p:spPr>
          <a:xfrm>
            <a:off x="7858125" y="3924300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Wage • pension • NSITF • leave • data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49AEACC-C38D-4E79-871E-1D4C0ADFCD11}"/>
              </a:ext>
            </a:extLst>
          </p:cNvPr>
          <p:cNvSpPr>
            <a:spLocks noGrp="1"/>
          </p:cNvSpPr>
          <p:nvPr/>
        </p:nvSpPr>
        <p:spPr>
          <a:xfrm>
            <a:off x="5810250" y="4572000"/>
            <a:ext cx="57150" cy="428625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3E106A8-286F-49E6-80BB-BE0A1391BC81}"/>
              </a:ext>
            </a:extLst>
          </p:cNvPr>
          <p:cNvSpPr>
            <a:spLocks noGrp="1"/>
          </p:cNvSpPr>
          <p:nvPr/>
        </p:nvSpPr>
        <p:spPr>
          <a:xfrm>
            <a:off x="6019800" y="4572000"/>
            <a:ext cx="180975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10213B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0213B"/>
                </a:solidFill>
                <a:latin typeface="Aptos"/>
                <a:ea typeface="Aptos"/>
                <a:cs typeface="Aptos"/>
              </a:rPr>
              <a:t>EXIT RISK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CCD7D22-7D1A-4D3A-A0EE-580BBB01F8F0}"/>
              </a:ext>
            </a:extLst>
          </p:cNvPr>
          <p:cNvSpPr>
            <a:spLocks noGrp="1"/>
          </p:cNvSpPr>
          <p:nvPr/>
        </p:nvSpPr>
        <p:spPr>
          <a:xfrm>
            <a:off x="7858125" y="4572000"/>
            <a:ext cx="33337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12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HR → contract → policy → consistency → Legal → approval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814361A-C135-4D90-8A72-FD462451CF6C}"/>
              </a:ext>
            </a:extLst>
          </p:cNvPr>
          <p:cNvSpPr>
            <a:spLocks noGrp="1"/>
          </p:cNvSpPr>
          <p:nvPr/>
        </p:nvSpPr>
        <p:spPr>
          <a:xfrm>
            <a:off x="609600" y="5476875"/>
            <a:ext cx="10668000" cy="542925"/>
          </a:xfrm>
          <a:prstGeom prst="rect">
            <a:avLst/>
          </a:prstGeom>
          <a:solidFill>
            <a:srgbClr val="D94A5A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D115282-A6E3-4970-8E0A-C763C0E43FAC}"/>
              </a:ext>
            </a:extLst>
          </p:cNvPr>
          <p:cNvSpPr>
            <a:spLocks noGrp="1"/>
          </p:cNvSpPr>
          <p:nvPr/>
        </p:nvSpPr>
        <p:spPr>
          <a:xfrm>
            <a:off x="838200" y="5629275"/>
            <a:ext cx="1019175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425" b="1" dirty="0">
                <a:solidFill>
                  <a:srgbClr val="FFFFFF"/>
                </a:solidFill>
                <a:latin typeface="Aptos"/>
                <a:ea typeface="Aptos"/>
                <a:cs typeface="Aptos"/>
              </a:rPr>
              <a:t>If any FAIR answer is NO</a:t>
            </a:r>
            <a:r>
              <a:rPr lang="en-US" sz="1425" b="1" dirty="0">
                <a:solidFill>
                  <a:srgbClr val="FFFFFF"/>
                </a:solidFill>
                <a:latin typeface="Aptos"/>
                <a:ea typeface="Aptos"/>
                <a:cs typeface="Aptos"/>
              </a:rPr>
              <a:t> </a:t>
            </a:r>
            <a:r>
              <a:rPr sz="1425" b="1" dirty="0">
                <a:solidFill>
                  <a:srgbClr val="FFFFFF"/>
                </a:solidFill>
                <a:latin typeface="Aptos"/>
                <a:ea typeface="Aptos"/>
                <a:cs typeface="Aptos"/>
              </a:rPr>
              <a:t>or the facts are unusual</a:t>
            </a:r>
            <a:r>
              <a:rPr lang="en-US" sz="1425" b="1" dirty="0">
                <a:solidFill>
                  <a:srgbClr val="FFFFFF"/>
                </a:solidFill>
                <a:latin typeface="Aptos"/>
                <a:ea typeface="Aptos"/>
                <a:cs typeface="Aptos"/>
              </a:rPr>
              <a:t> </a:t>
            </a:r>
            <a:r>
              <a:rPr sz="1425" b="1" dirty="0">
                <a:solidFill>
                  <a:srgbClr val="FFFFFF"/>
                </a:solidFill>
                <a:latin typeface="Aptos"/>
                <a:ea typeface="Aptos"/>
                <a:cs typeface="Aptos"/>
              </a:rPr>
              <a:t>stop and involve HR before proceeding.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01DB85D-E6C4-4632-B53A-670CA501D53A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4C5E77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4C5E77"/>
                </a:solidFill>
                <a:latin typeface="Aptos"/>
                <a:ea typeface="Aptos"/>
                <a:cs typeface="Aptos"/>
              </a:rPr>
              <a:t>Dashboard categories: employment documentation, employee relations, legal risk, compliance and termination risk.</a:t>
            </a:r>
          </a:p>
        </p:txBody>
      </p:sp>
    </p:spTree>
    <p:extLst>
      <p:ext uri="{BB962C8B-B14F-4D97-AF65-F5344CB8AC3E}">
        <p14:creationId xmlns:p14="http://schemas.microsoft.com/office/powerpoint/2010/main" val="1472725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234871C7-754B-4839-A93C-69A54B1C00D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95250" cy="6858000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DB903B-644D-4C2A-B451-B8D75E7F1596}"/>
              </a:ext>
            </a:extLst>
          </p:cNvPr>
          <p:cNvSpPr>
            <a:spLocks noGrp="1"/>
          </p:cNvSpPr>
          <p:nvPr/>
        </p:nvSpPr>
        <p:spPr>
          <a:xfrm>
            <a:off x="609600" y="400050"/>
            <a:ext cx="4000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050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CLOSING PRINCIPLE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E1998A-C97D-45E9-8D17-D77F3E575344}"/>
              </a:ext>
            </a:extLst>
          </p:cNvPr>
          <p:cNvSpPr>
            <a:spLocks noGrp="1"/>
          </p:cNvSpPr>
          <p:nvPr/>
        </p:nvSpPr>
        <p:spPr>
          <a:xfrm>
            <a:off x="609600" y="742950"/>
            <a:ext cx="10668000" cy="904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30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Do not create a legal problem while solving a management problem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EA214E-51FE-4ABF-9BD7-679367DA2D88}"/>
              </a:ext>
            </a:extLst>
          </p:cNvPr>
          <p:cNvSpPr>
            <a:spLocks noGrp="1"/>
          </p:cNvSpPr>
          <p:nvPr/>
        </p:nvSpPr>
        <p:spPr>
          <a:xfrm>
            <a:off x="11144250" y="6438900"/>
            <a:ext cx="47625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anchor="ctr"/>
          <a:lstStyle/>
          <a:p>
            <a:pPr algn="ctr"/>
            <a:r>
              <a:rPr lang="en-NG" sz="750" b="1">
                <a:solidFill>
                  <a:srgbClr val="FFFFFF"/>
                </a:solidFill>
                <a:latin typeface="Aptos"/>
              </a:rPr>
              <a:t>26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47E96A-26D2-4BEB-AD3E-17CABA4026D3}"/>
              </a:ext>
            </a:extLst>
          </p:cNvPr>
          <p:cNvSpPr>
            <a:spLocks noGrp="1"/>
          </p:cNvSpPr>
          <p:nvPr/>
        </p:nvSpPr>
        <p:spPr>
          <a:xfrm>
            <a:off x="609600" y="1666875"/>
            <a:ext cx="2857500" cy="1619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810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defRPr>
            </a:pPr>
            <a:r>
              <a:rPr sz="8100" b="1">
                <a:solidFill>
                  <a:srgbClr val="22B8CF"/>
                </a:solidFill>
                <a:latin typeface="Aptos Display"/>
                <a:ea typeface="Aptos Display"/>
                <a:cs typeface="Aptos Display"/>
              </a:rPr>
              <a:t>01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996739-F598-4062-A173-D33ECEB1F11A}"/>
              </a:ext>
            </a:extLst>
          </p:cNvPr>
          <p:cNvSpPr>
            <a:spLocks noGrp="1"/>
          </p:cNvSpPr>
          <p:nvPr/>
        </p:nvSpPr>
        <p:spPr>
          <a:xfrm>
            <a:off x="609600" y="3333750"/>
            <a:ext cx="3048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Manage with authority.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E271FE-344E-4DB2-AF06-5C51DF5FD6AB}"/>
              </a:ext>
            </a:extLst>
          </p:cNvPr>
          <p:cNvSpPr>
            <a:spLocks noGrp="1"/>
          </p:cNvSpPr>
          <p:nvPr/>
        </p:nvSpPr>
        <p:spPr>
          <a:xfrm>
            <a:off x="4286250" y="1666875"/>
            <a:ext cx="2857500" cy="1619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81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defRPr>
            </a:pPr>
            <a:r>
              <a:rPr sz="8100" b="1">
                <a:solidFill>
                  <a:srgbClr val="1557D6"/>
                </a:solidFill>
                <a:latin typeface="Aptos Display"/>
                <a:ea typeface="Aptos Display"/>
                <a:cs typeface="Aptos Display"/>
              </a:rPr>
              <a:t>02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68F024-6F13-4863-A968-7082C6643887}"/>
              </a:ext>
            </a:extLst>
          </p:cNvPr>
          <p:cNvSpPr>
            <a:spLocks noGrp="1"/>
          </p:cNvSpPr>
          <p:nvPr/>
        </p:nvSpPr>
        <p:spPr>
          <a:xfrm>
            <a:off x="4286250" y="3333750"/>
            <a:ext cx="3048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Manage with process.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435476-F6C9-45DB-81D6-D92FC339B734}"/>
              </a:ext>
            </a:extLst>
          </p:cNvPr>
          <p:cNvSpPr>
            <a:spLocks noGrp="1"/>
          </p:cNvSpPr>
          <p:nvPr/>
        </p:nvSpPr>
        <p:spPr>
          <a:xfrm>
            <a:off x="8001000" y="1666875"/>
            <a:ext cx="2857500" cy="1619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8100" b="1">
                <a:solidFill>
                  <a:srgbClr val="F2B134"/>
                </a:solidFill>
                <a:latin typeface="Aptos Display"/>
                <a:ea typeface="Aptos Display"/>
                <a:cs typeface="Aptos Display"/>
              </a:defRPr>
            </a:pPr>
            <a:r>
              <a:rPr sz="8100" b="1">
                <a:solidFill>
                  <a:srgbClr val="F2B134"/>
                </a:solidFill>
                <a:latin typeface="Aptos Display"/>
                <a:ea typeface="Aptos Display"/>
                <a:cs typeface="Aptos Display"/>
              </a:rPr>
              <a:t>03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ABEB8DD-A759-4F73-9F55-DF3B4F97363D}"/>
              </a:ext>
            </a:extLst>
          </p:cNvPr>
          <p:cNvSpPr>
            <a:spLocks noGrp="1"/>
          </p:cNvSpPr>
          <p:nvPr/>
        </p:nvSpPr>
        <p:spPr>
          <a:xfrm>
            <a:off x="8001000" y="3333750"/>
            <a:ext cx="32385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20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Manage with evidence.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06C0BF-50C6-4CAF-B3BE-557257A7C3A2}"/>
              </a:ext>
            </a:extLst>
          </p:cNvPr>
          <p:cNvSpPr>
            <a:spLocks noGrp="1"/>
          </p:cNvSpPr>
          <p:nvPr/>
        </p:nvSpPr>
        <p:spPr>
          <a:xfrm>
            <a:off x="609600" y="4762500"/>
            <a:ext cx="10668000" cy="28575"/>
          </a:xfrm>
          <a:prstGeom prst="rect">
            <a:avLst/>
          </a:prstGeom>
          <a:solidFill>
            <a:srgbClr val="22B8CF"/>
          </a:solidFill>
          <a:ln w="0">
            <a:noFill/>
            <a:prstDash val="solid"/>
          </a:ln>
        </p:spPr>
        <p:txBody>
          <a:bodyPr/>
          <a:lstStyle/>
          <a:p>
            <a:endParaRPr lang="en-NG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CDCA02-665B-4C34-AD02-04FF3E0221A0}"/>
              </a:ext>
            </a:extLst>
          </p:cNvPr>
          <p:cNvSpPr>
            <a:spLocks noGrp="1"/>
          </p:cNvSpPr>
          <p:nvPr/>
        </p:nvSpPr>
        <p:spPr>
          <a:xfrm>
            <a:off x="609600" y="5048250"/>
            <a:ext cx="10668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725" b="1">
                <a:solidFill>
                  <a:srgbClr val="FFFFFF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Managers have authority</a:t>
            </a:r>
            <a:r>
              <a:rPr lang="en-US" sz="172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 </a:t>
            </a:r>
            <a:r>
              <a:rPr sz="1725" b="1" dirty="0">
                <a:solidFill>
                  <a:srgbClr val="FFFFFF"/>
                </a:solidFill>
                <a:latin typeface="Aptos Display"/>
                <a:ea typeface="Aptos Display"/>
                <a:cs typeface="Aptos Display"/>
              </a:rPr>
              <a:t>but it must be exercised within Nigerian law, the employment contract and company policy.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287D1D3-8837-429A-A033-D908129F17EC}"/>
              </a:ext>
            </a:extLst>
          </p:cNvPr>
          <p:cNvSpPr>
            <a:spLocks noGrp="1"/>
          </p:cNvSpPr>
          <p:nvPr/>
        </p:nvSpPr>
        <p:spPr>
          <a:xfrm>
            <a:off x="609600" y="5734050"/>
            <a:ext cx="10668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1425" b="1">
                <a:solidFill>
                  <a:srgbClr val="22B8CF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22B8CF"/>
                </a:solidFill>
                <a:latin typeface="Aptos"/>
                <a:ea typeface="Aptos"/>
                <a:cs typeface="Aptos"/>
              </a:rPr>
              <a:t>Bring HR in early enough to prevent the issue from becoming a legal case.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2B8E986-AD7C-4EA5-82E8-A6B322327A18}"/>
              </a:ext>
            </a:extLst>
          </p:cNvPr>
          <p:cNvSpPr>
            <a:spLocks noGrp="1"/>
          </p:cNvSpPr>
          <p:nvPr/>
        </p:nvSpPr>
        <p:spPr>
          <a:xfrm>
            <a:off x="609600" y="6419850"/>
            <a:ext cx="10287000" cy="2095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/>
          <a:p>
            <a:pPr>
              <a:defRPr sz="675" b="0">
                <a:solidFill>
                  <a:srgbClr val="DDE7F4"/>
                </a:solidFill>
                <a:latin typeface="Aptos"/>
                <a:ea typeface="Aptos"/>
                <a:cs typeface="Aptos"/>
              </a:defRPr>
            </a:pPr>
            <a:r>
              <a:rPr sz="675" b="0">
                <a:solidFill>
                  <a:srgbClr val="DDE7F4"/>
                </a:solidFill>
                <a:latin typeface="Aptos"/>
                <a:ea typeface="Aptos"/>
                <a:cs typeface="Aptos"/>
              </a:rPr>
              <a:t>HR management briefing • not legal advice • current as of 3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521220948"/>
      </p:ext>
    </p:extLst>
  </p:cSld>
  <p:clrMapOvr>
    <a:masterClrMapping/>
  </p:clrMapOvr>
</p:sld>
</file>

<file path=ppt/theme/theme1.xml><?xml version="1.0" encoding="utf-8"?>
<a:theme xmlns:a="http://schemas.openxmlformats.org/drawingml/2006/main" name="Nigeria Compliance Blue">
  <a:themeElements>
    <a:clrScheme name="Nigeria Compliance Blue">
      <a:dk1>
        <a:srgbClr val="081426"/>
      </a:dk1>
      <a:lt1>
        <a:srgbClr val="FFFFFF"/>
      </a:lt1>
      <a:dk2>
        <a:srgbClr val="17345E"/>
      </a:dk2>
      <a:lt2>
        <a:srgbClr val="DDE7F4"/>
      </a:lt2>
      <a:accent1>
        <a:srgbClr val="1557D6"/>
      </a:accent1>
      <a:accent2>
        <a:srgbClr val="22B8CF"/>
      </a:accent2>
      <a:accent3>
        <a:srgbClr val="F2B134"/>
      </a:accent3>
      <a:accent4>
        <a:srgbClr val="D94A5A"/>
      </a:accent4>
      <a:accent5>
        <a:srgbClr val="6D7F9B"/>
      </a:accent5>
      <a:accent6>
        <a:srgbClr val="1C8C7A"/>
      </a:accent6>
      <a:hlink>
        <a:srgbClr val="1557D6"/>
      </a:hlink>
      <a:folHlink>
        <a:srgbClr val="6B4FC4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Nigeria Compliance Blue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3238</Words>
  <Application>Microsoft Office PowerPoint</Application>
  <PresentationFormat>Widescreen</PresentationFormat>
  <Paragraphs>558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Aptos</vt:lpstr>
      <vt:lpstr>Aptos Display</vt:lpstr>
      <vt:lpstr>Nigeria Compliance Blue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Onyinye Okenwa</dc:creator>
  <cp:lastModifiedBy>Onyinye Okenwa</cp:lastModifiedBy>
  <cp:revision>1</cp:revision>
  <dcterms:created xsi:type="dcterms:W3CDTF">2026-09-03T09:08:45Z</dcterms:created>
  <dcterms:modified xsi:type="dcterms:W3CDTF">2026-09-03T10:43:50Z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c1e4330-b589-4caf-b953-0ca01345f87b_Enabled">
    <vt:lpwstr>true</vt:lpwstr>
  </property>
  <property fmtid="{D5CDD505-2E9C-101B-9397-08002B2CF9AE}" pid="3" name="MSIP_Label_6c1e4330-b589-4caf-b953-0ca01345f87b_SetDate">
    <vt:lpwstr>2026-09-03T09:57:31Z</vt:lpwstr>
  </property>
  <property fmtid="{D5CDD505-2E9C-101B-9397-08002B2CF9AE}" pid="4" name="MSIP_Label_6c1e4330-b589-4caf-b953-0ca01345f87b_Method">
    <vt:lpwstr>Standard</vt:lpwstr>
  </property>
  <property fmtid="{D5CDD505-2E9C-101B-9397-08002B2CF9AE}" pid="5" name="MSIP_Label_6c1e4330-b589-4caf-b953-0ca01345f87b_Name">
    <vt:lpwstr>Public</vt:lpwstr>
  </property>
  <property fmtid="{D5CDD505-2E9C-101B-9397-08002B2CF9AE}" pid="6" name="MSIP_Label_6c1e4330-b589-4caf-b953-0ca01345f87b_SiteId">
    <vt:lpwstr>3ae2ec07-c7a9-4321-a966-d5ecf03d399c</vt:lpwstr>
  </property>
  <property fmtid="{D5CDD505-2E9C-101B-9397-08002B2CF9AE}" pid="7" name="MSIP_Label_6c1e4330-b589-4caf-b953-0ca01345f87b_ActionId">
    <vt:lpwstr>098519c3-0459-4fa3-bfd3-865726f7fbc0</vt:lpwstr>
  </property>
  <property fmtid="{D5CDD505-2E9C-101B-9397-08002B2CF9AE}" pid="8" name="MSIP_Label_6c1e4330-b589-4caf-b953-0ca01345f87b_ContentBits">
    <vt:lpwstr>0</vt:lpwstr>
  </property>
  <property fmtid="{D5CDD505-2E9C-101B-9397-08002B2CF9AE}" pid="9" name="MSIP_Label_6c1e4330-b589-4caf-b953-0ca01345f87b_Tag">
    <vt:lpwstr>10, 3, 0, 1</vt:lpwstr>
  </property>
</Properties>
</file>